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ppt/tags/tag14.xml" ContentType="application/vnd.openxmlformats-officedocument.presentationml.tags+xml"/>
  <Override PartName="/ppt/notesSlides/notesSlide14.xml" ContentType="application/vnd.openxmlformats-officedocument.presentationml.notesSlide+xml"/>
  <Override PartName="/ppt/tags/tag15.xml" ContentType="application/vnd.openxmlformats-officedocument.presentationml.tags+xml"/>
  <Override PartName="/ppt/notesSlides/notesSlide15.xml" ContentType="application/vnd.openxmlformats-officedocument.presentationml.notesSlide+xml"/>
  <Override PartName="/ppt/tags/tag16.xml" ContentType="application/vnd.openxmlformats-officedocument.presentationml.tags+xml"/>
  <Override PartName="/ppt/notesSlides/notesSlide16.xml" ContentType="application/vnd.openxmlformats-officedocument.presentationml.notesSlide+xml"/>
  <Override PartName="/ppt/tags/tag17.xml" ContentType="application/vnd.openxmlformats-officedocument.presentationml.tags+xml"/>
  <Override PartName="/ppt/notesSlides/notesSlide17.xml" ContentType="application/vnd.openxmlformats-officedocument.presentationml.notesSlide+xml"/>
  <Override PartName="/ppt/tags/tag18.xml" ContentType="application/vnd.openxmlformats-officedocument.presentationml.tags+xml"/>
  <Override PartName="/ppt/notesSlides/notesSlide18.xml" ContentType="application/vnd.openxmlformats-officedocument.presentationml.notesSlide+xml"/>
  <Override PartName="/ppt/tags/tag19.xml" ContentType="application/vnd.openxmlformats-officedocument.presentationml.tags+xml"/>
  <Override PartName="/ppt/notesSlides/notesSlide19.xml" ContentType="application/vnd.openxmlformats-officedocument.presentationml.notesSlide+xml"/>
  <Override PartName="/ppt/tags/tag20.xml" ContentType="application/vnd.openxmlformats-officedocument.presentationml.tags+xml"/>
  <Override PartName="/ppt/notesSlides/notesSlide20.xml" ContentType="application/vnd.openxmlformats-officedocument.presentationml.notesSlide+xml"/>
  <Override PartName="/ppt/tags/tag21.xml" ContentType="application/vnd.openxmlformats-officedocument.presentationml.tags+xml"/>
  <Override PartName="/ppt/notesSlides/notesSlide21.xml" ContentType="application/vnd.openxmlformats-officedocument.presentationml.notesSlide+xml"/>
  <Override PartName="/ppt/tags/tag22.xml" ContentType="application/vnd.openxmlformats-officedocument.presentationml.tags+xml"/>
  <Override PartName="/ppt/notesSlides/notesSlide22.xml" ContentType="application/vnd.openxmlformats-officedocument.presentationml.notesSlide+xml"/>
  <Override PartName="/ppt/tags/tag23.xml" ContentType="application/vnd.openxmlformats-officedocument.presentationml.tags+xml"/>
  <Override PartName="/ppt/notesSlides/notesSlide23.xml" ContentType="application/vnd.openxmlformats-officedocument.presentationml.notesSlide+xml"/>
  <Override PartName="/ppt/tags/tag24.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7"/>
  </p:notesMasterIdLst>
  <p:sldIdLst>
    <p:sldId id="319" r:id="rId2"/>
    <p:sldId id="545" r:id="rId3"/>
    <p:sldId id="523" r:id="rId4"/>
    <p:sldId id="538" r:id="rId5"/>
    <p:sldId id="546" r:id="rId6"/>
    <p:sldId id="504" r:id="rId7"/>
    <p:sldId id="522" r:id="rId8"/>
    <p:sldId id="507" r:id="rId9"/>
    <p:sldId id="544" r:id="rId10"/>
    <p:sldId id="541" r:id="rId11"/>
    <p:sldId id="528" r:id="rId12"/>
    <p:sldId id="542" r:id="rId13"/>
    <p:sldId id="543" r:id="rId14"/>
    <p:sldId id="547" r:id="rId15"/>
    <p:sldId id="548" r:id="rId16"/>
    <p:sldId id="549" r:id="rId17"/>
    <p:sldId id="550" r:id="rId18"/>
    <p:sldId id="552" r:id="rId19"/>
    <p:sldId id="531" r:id="rId20"/>
    <p:sldId id="553" r:id="rId21"/>
    <p:sldId id="530" r:id="rId22"/>
    <p:sldId id="555" r:id="rId23"/>
    <p:sldId id="536" r:id="rId24"/>
    <p:sldId id="556" r:id="rId25"/>
    <p:sldId id="557" r:id="rId26"/>
  </p:sldIdLst>
  <p:sldSz cx="9144000" cy="6858000" type="screen4x3"/>
  <p:notesSz cx="6858000" cy="9144000"/>
  <p:defaultTextStyle>
    <a:defPPr>
      <a:defRPr lang="zh-CN"/>
    </a:defPPr>
    <a:lvl1pPr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1pPr>
    <a:lvl2pPr marL="4572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2pPr>
    <a:lvl3pPr marL="9144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3pPr>
    <a:lvl4pPr marL="13716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4pPr>
    <a:lvl5pPr marL="18288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5pPr>
    <a:lvl6pPr marL="2286000" algn="l" defTabSz="914400" rtl="0" eaLnBrk="1" latinLnBrk="0" hangingPunct="1">
      <a:defRPr sz="2000" b="1" kern="1200">
        <a:solidFill>
          <a:schemeClr val="tx1"/>
        </a:solidFill>
        <a:latin typeface="仿宋_GB2312" pitchFamily="49" charset="-122"/>
        <a:ea typeface="仿宋_GB2312" pitchFamily="49" charset="-122"/>
        <a:cs typeface="+mn-cs"/>
      </a:defRPr>
    </a:lvl6pPr>
    <a:lvl7pPr marL="2743200" algn="l" defTabSz="914400" rtl="0" eaLnBrk="1" latinLnBrk="0" hangingPunct="1">
      <a:defRPr sz="2000" b="1" kern="1200">
        <a:solidFill>
          <a:schemeClr val="tx1"/>
        </a:solidFill>
        <a:latin typeface="仿宋_GB2312" pitchFamily="49" charset="-122"/>
        <a:ea typeface="仿宋_GB2312" pitchFamily="49" charset="-122"/>
        <a:cs typeface="+mn-cs"/>
      </a:defRPr>
    </a:lvl7pPr>
    <a:lvl8pPr marL="3200400" algn="l" defTabSz="914400" rtl="0" eaLnBrk="1" latinLnBrk="0" hangingPunct="1">
      <a:defRPr sz="2000" b="1" kern="1200">
        <a:solidFill>
          <a:schemeClr val="tx1"/>
        </a:solidFill>
        <a:latin typeface="仿宋_GB2312" pitchFamily="49" charset="-122"/>
        <a:ea typeface="仿宋_GB2312" pitchFamily="49" charset="-122"/>
        <a:cs typeface="+mn-cs"/>
      </a:defRPr>
    </a:lvl8pPr>
    <a:lvl9pPr marL="3657600" algn="l" defTabSz="914400" rtl="0" eaLnBrk="1" latinLnBrk="0" hangingPunct="1">
      <a:defRPr sz="2000" b="1" kern="1200">
        <a:solidFill>
          <a:schemeClr val="tx1"/>
        </a:solidFill>
        <a:latin typeface="仿宋_GB2312" pitchFamily="49" charset="-122"/>
        <a:ea typeface="仿宋_GB2312" pitchFamily="49"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FF"/>
    <a:srgbClr val="FFFF66"/>
    <a:srgbClr val="FF0000"/>
    <a:srgbClr val="33CC33"/>
    <a:srgbClr val="990000"/>
    <a:srgbClr val="CC00FF"/>
    <a:srgbClr val="FEE3D2"/>
    <a:srgbClr val="C04C04"/>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6679" autoAdjust="0"/>
    <p:restoredTop sz="86834" autoAdjust="0"/>
  </p:normalViewPr>
  <p:slideViewPr>
    <p:cSldViewPr>
      <p:cViewPr>
        <p:scale>
          <a:sx n="75" d="100"/>
          <a:sy n="75" d="100"/>
        </p:scale>
        <p:origin x="1104" y="3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p:cViewPr varScale="1">
        <p:scale>
          <a:sx n="70" d="100"/>
          <a:sy n="70" d="100"/>
        </p:scale>
        <p:origin x="-214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11.jpeg>
</file>

<file path=ppt/media/image12.jpeg>
</file>

<file path=ppt/media/image13.pn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jpeg>
</file>

<file path=ppt/media/image22.png>
</file>

<file path=ppt/media/image23.jpeg>
</file>

<file path=ppt/media/image24.png>
</file>

<file path=ppt/media/image25.jpeg>
</file>

<file path=ppt/media/image26.png>
</file>

<file path=ppt/media/image3.jpeg>
</file>

<file path=ppt/media/image32.png>
</file>

<file path=ppt/media/image36.png>
</file>

<file path=ppt/media/image4.png>
</file>

<file path=ppt/media/image5.jpeg>
</file>

<file path=ppt/media/image6.jpeg>
</file>

<file path=ppt/media/image7.jpeg>
</file>

<file path=ppt/media/image8.jpeg>
</file>

<file path=ppt/media/image9.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b="0">
                <a:latin typeface="+mn-lt"/>
                <a:ea typeface="+mn-ea"/>
                <a:cs typeface="+mn-cs"/>
              </a:defRPr>
            </a:lvl1pPr>
          </a:lstStyle>
          <a:p>
            <a:pPr>
              <a:defRPr/>
            </a:pPr>
            <a:endParaRPr lang="zh-CN" altLang="en-US"/>
          </a:p>
        </p:txBody>
      </p:sp>
      <p:sp>
        <p:nvSpPr>
          <p:cNvPr id="3" name="日期占位符 2">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b="0">
                <a:latin typeface="+mn-lt"/>
                <a:ea typeface="+mn-ea"/>
                <a:cs typeface="+mn-cs"/>
              </a:defRPr>
            </a:lvl1pPr>
          </a:lstStyle>
          <a:p>
            <a:pPr>
              <a:defRPr/>
            </a:pPr>
            <a:fld id="{BA202968-A12F-4FE4-8D44-D30AC87ADD91}" type="datetimeFigureOut">
              <a:rPr lang="zh-CN" altLang="en-US"/>
              <a:pPr>
                <a:defRPr/>
              </a:pPr>
              <a:t>2023/9/4</a:t>
            </a:fld>
            <a:endParaRPr lang="zh-CN" altLang="en-US"/>
          </a:p>
        </p:txBody>
      </p:sp>
      <p:sp>
        <p:nvSpPr>
          <p:cNvPr id="4" name="幻灯片图像占位符 3">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b="0">
                <a:latin typeface="+mn-lt"/>
                <a:ea typeface="+mn-ea"/>
                <a:cs typeface="+mn-cs"/>
              </a:defRPr>
            </a:lvl1pPr>
          </a:lstStyle>
          <a:p>
            <a:pPr>
              <a:defRPr/>
            </a:pPr>
            <a:endParaRPr lang="zh-CN" altLang="en-US"/>
          </a:p>
        </p:txBody>
      </p:sp>
      <p:sp>
        <p:nvSpPr>
          <p:cNvPr id="7" name="灯片编号占位符 6">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b="0">
                <a:latin typeface="Calibri" pitchFamily="34" charset="0"/>
                <a:ea typeface="宋体" pitchFamily="2" charset="-122"/>
              </a:defRPr>
            </a:lvl1pPr>
          </a:lstStyle>
          <a:p>
            <a:pPr>
              <a:defRPr/>
            </a:pPr>
            <a:fld id="{775431AA-0E7E-4B48-8BFF-7B61E1422AA4}" type="slidenum">
              <a:rPr lang="zh-CN" altLang="en-US"/>
              <a:pPr>
                <a:defRPr/>
              </a:pPr>
              <a:t>‹#›</a:t>
            </a:fld>
            <a:endParaRPr lang="zh-CN" altLang="en-US"/>
          </a:p>
        </p:txBody>
      </p:sp>
    </p:spTree>
    <p:extLst>
      <p:ext uri="{BB962C8B-B14F-4D97-AF65-F5344CB8AC3E}">
        <p14:creationId xmlns:p14="http://schemas.microsoft.com/office/powerpoint/2010/main" val="35086370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a:t>
            </a:fld>
            <a:endParaRPr lang="zh-CN" altLang="en-US"/>
          </a:p>
        </p:txBody>
      </p:sp>
    </p:spTree>
    <p:extLst>
      <p:ext uri="{BB962C8B-B14F-4D97-AF65-F5344CB8AC3E}">
        <p14:creationId xmlns:p14="http://schemas.microsoft.com/office/powerpoint/2010/main" val="1602597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11</a:t>
            </a:fld>
            <a:endParaRPr lang="zh-CN" altLang="en-US"/>
          </a:p>
        </p:txBody>
      </p:sp>
    </p:spTree>
    <p:extLst>
      <p:ext uri="{BB962C8B-B14F-4D97-AF65-F5344CB8AC3E}">
        <p14:creationId xmlns:p14="http://schemas.microsoft.com/office/powerpoint/2010/main" val="276362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12</a:t>
            </a:fld>
            <a:endParaRPr lang="zh-CN" altLang="en-US"/>
          </a:p>
        </p:txBody>
      </p:sp>
    </p:spTree>
    <p:extLst>
      <p:ext uri="{BB962C8B-B14F-4D97-AF65-F5344CB8AC3E}">
        <p14:creationId xmlns:p14="http://schemas.microsoft.com/office/powerpoint/2010/main" val="14765861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13</a:t>
            </a:fld>
            <a:endParaRPr lang="zh-CN" altLang="en-US"/>
          </a:p>
        </p:txBody>
      </p:sp>
    </p:spTree>
    <p:extLst>
      <p:ext uri="{BB962C8B-B14F-4D97-AF65-F5344CB8AC3E}">
        <p14:creationId xmlns:p14="http://schemas.microsoft.com/office/powerpoint/2010/main" val="21495670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14</a:t>
            </a:fld>
            <a:endParaRPr lang="zh-CN" altLang="en-US"/>
          </a:p>
        </p:txBody>
      </p:sp>
    </p:spTree>
    <p:extLst>
      <p:ext uri="{BB962C8B-B14F-4D97-AF65-F5344CB8AC3E}">
        <p14:creationId xmlns:p14="http://schemas.microsoft.com/office/powerpoint/2010/main" val="41512436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15</a:t>
            </a:fld>
            <a:endParaRPr lang="zh-CN" altLang="en-US"/>
          </a:p>
        </p:txBody>
      </p:sp>
    </p:spTree>
    <p:extLst>
      <p:ext uri="{BB962C8B-B14F-4D97-AF65-F5344CB8AC3E}">
        <p14:creationId xmlns:p14="http://schemas.microsoft.com/office/powerpoint/2010/main" val="41861404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16</a:t>
            </a:fld>
            <a:endParaRPr lang="zh-CN" altLang="en-US"/>
          </a:p>
        </p:txBody>
      </p:sp>
    </p:spTree>
    <p:extLst>
      <p:ext uri="{BB962C8B-B14F-4D97-AF65-F5344CB8AC3E}">
        <p14:creationId xmlns:p14="http://schemas.microsoft.com/office/powerpoint/2010/main" val="16325556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17</a:t>
            </a:fld>
            <a:endParaRPr lang="zh-CN" altLang="en-US"/>
          </a:p>
        </p:txBody>
      </p:sp>
    </p:spTree>
    <p:extLst>
      <p:ext uri="{BB962C8B-B14F-4D97-AF65-F5344CB8AC3E}">
        <p14:creationId xmlns:p14="http://schemas.microsoft.com/office/powerpoint/2010/main" val="920399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18</a:t>
            </a:fld>
            <a:endParaRPr lang="zh-CN" altLang="en-US"/>
          </a:p>
        </p:txBody>
      </p:sp>
    </p:spTree>
    <p:extLst>
      <p:ext uri="{BB962C8B-B14F-4D97-AF65-F5344CB8AC3E}">
        <p14:creationId xmlns:p14="http://schemas.microsoft.com/office/powerpoint/2010/main" val="32040003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19</a:t>
            </a:fld>
            <a:endParaRPr lang="zh-CN" altLang="en-US"/>
          </a:p>
        </p:txBody>
      </p:sp>
    </p:spTree>
    <p:extLst>
      <p:ext uri="{BB962C8B-B14F-4D97-AF65-F5344CB8AC3E}">
        <p14:creationId xmlns:p14="http://schemas.microsoft.com/office/powerpoint/2010/main" val="2468270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20</a:t>
            </a:fld>
            <a:endParaRPr lang="zh-CN" altLang="en-US"/>
          </a:p>
        </p:txBody>
      </p:sp>
    </p:spTree>
    <p:extLst>
      <p:ext uri="{BB962C8B-B14F-4D97-AF65-F5344CB8AC3E}">
        <p14:creationId xmlns:p14="http://schemas.microsoft.com/office/powerpoint/2010/main" val="34309952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a:t>
            </a:fld>
            <a:endParaRPr lang="zh-CN" altLang="en-US"/>
          </a:p>
        </p:txBody>
      </p:sp>
    </p:spTree>
    <p:extLst>
      <p:ext uri="{BB962C8B-B14F-4D97-AF65-F5344CB8AC3E}">
        <p14:creationId xmlns:p14="http://schemas.microsoft.com/office/powerpoint/2010/main" val="18773401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21</a:t>
            </a:fld>
            <a:endParaRPr lang="zh-CN" altLang="en-US"/>
          </a:p>
        </p:txBody>
      </p:sp>
    </p:spTree>
    <p:extLst>
      <p:ext uri="{BB962C8B-B14F-4D97-AF65-F5344CB8AC3E}">
        <p14:creationId xmlns:p14="http://schemas.microsoft.com/office/powerpoint/2010/main" val="41503189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22</a:t>
            </a:fld>
            <a:endParaRPr lang="zh-CN" altLang="en-US"/>
          </a:p>
        </p:txBody>
      </p:sp>
    </p:spTree>
    <p:extLst>
      <p:ext uri="{BB962C8B-B14F-4D97-AF65-F5344CB8AC3E}">
        <p14:creationId xmlns:p14="http://schemas.microsoft.com/office/powerpoint/2010/main" val="1135184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23</a:t>
            </a:fld>
            <a:endParaRPr lang="zh-CN" altLang="en-US"/>
          </a:p>
        </p:txBody>
      </p:sp>
    </p:spTree>
    <p:extLst>
      <p:ext uri="{BB962C8B-B14F-4D97-AF65-F5344CB8AC3E}">
        <p14:creationId xmlns:p14="http://schemas.microsoft.com/office/powerpoint/2010/main" val="14581371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24</a:t>
            </a:fld>
            <a:endParaRPr lang="zh-CN" altLang="en-US"/>
          </a:p>
        </p:txBody>
      </p:sp>
    </p:spTree>
    <p:extLst>
      <p:ext uri="{BB962C8B-B14F-4D97-AF65-F5344CB8AC3E}">
        <p14:creationId xmlns:p14="http://schemas.microsoft.com/office/powerpoint/2010/main" val="9768467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25</a:t>
            </a:fld>
            <a:endParaRPr lang="zh-CN" altLang="en-US"/>
          </a:p>
        </p:txBody>
      </p:sp>
    </p:spTree>
    <p:extLst>
      <p:ext uri="{BB962C8B-B14F-4D97-AF65-F5344CB8AC3E}">
        <p14:creationId xmlns:p14="http://schemas.microsoft.com/office/powerpoint/2010/main" val="3259069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a:t>
            </a:fld>
            <a:endParaRPr lang="zh-CN" altLang="en-US"/>
          </a:p>
        </p:txBody>
      </p:sp>
    </p:spTree>
    <p:extLst>
      <p:ext uri="{BB962C8B-B14F-4D97-AF65-F5344CB8AC3E}">
        <p14:creationId xmlns:p14="http://schemas.microsoft.com/office/powerpoint/2010/main" val="14900395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5</a:t>
            </a:fld>
            <a:endParaRPr lang="zh-CN" altLang="en-US"/>
          </a:p>
        </p:txBody>
      </p:sp>
    </p:spTree>
    <p:extLst>
      <p:ext uri="{BB962C8B-B14F-4D97-AF65-F5344CB8AC3E}">
        <p14:creationId xmlns:p14="http://schemas.microsoft.com/office/powerpoint/2010/main" val="37086321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6</a:t>
            </a:fld>
            <a:endParaRPr lang="zh-CN" altLang="en-US"/>
          </a:p>
        </p:txBody>
      </p:sp>
    </p:spTree>
    <p:extLst>
      <p:ext uri="{BB962C8B-B14F-4D97-AF65-F5344CB8AC3E}">
        <p14:creationId xmlns:p14="http://schemas.microsoft.com/office/powerpoint/2010/main" val="3151211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7</a:t>
            </a:fld>
            <a:endParaRPr lang="zh-CN" altLang="en-US"/>
          </a:p>
        </p:txBody>
      </p:sp>
    </p:spTree>
    <p:extLst>
      <p:ext uri="{BB962C8B-B14F-4D97-AF65-F5344CB8AC3E}">
        <p14:creationId xmlns:p14="http://schemas.microsoft.com/office/powerpoint/2010/main" val="6373560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8</a:t>
            </a:fld>
            <a:endParaRPr lang="zh-CN" altLang="en-US"/>
          </a:p>
        </p:txBody>
      </p:sp>
    </p:spTree>
    <p:extLst>
      <p:ext uri="{BB962C8B-B14F-4D97-AF65-F5344CB8AC3E}">
        <p14:creationId xmlns:p14="http://schemas.microsoft.com/office/powerpoint/2010/main" val="14847140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9</a:t>
            </a:fld>
            <a:endParaRPr lang="zh-CN" altLang="en-US"/>
          </a:p>
        </p:txBody>
      </p:sp>
    </p:spTree>
    <p:extLst>
      <p:ext uri="{BB962C8B-B14F-4D97-AF65-F5344CB8AC3E}">
        <p14:creationId xmlns:p14="http://schemas.microsoft.com/office/powerpoint/2010/main" val="4196889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10</a:t>
            </a:fld>
            <a:endParaRPr lang="zh-CN" altLang="en-US"/>
          </a:p>
        </p:txBody>
      </p:sp>
    </p:spTree>
    <p:extLst>
      <p:ext uri="{BB962C8B-B14F-4D97-AF65-F5344CB8AC3E}">
        <p14:creationId xmlns:p14="http://schemas.microsoft.com/office/powerpoint/2010/main" val="15678843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pic>
        <p:nvPicPr>
          <p:cNvPr id="3"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5" name="灯片编号占位符 5">
            <a:extLst/>
          </p:cNvPr>
          <p:cNvSpPr txBox="1">
            <a:spLocks/>
          </p:cNvSpPr>
          <p:nvPr userDrawn="1"/>
        </p:nvSpPr>
        <p:spPr>
          <a:xfrm>
            <a:off x="7019925" y="6553200"/>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1DF31B22-8973-4EFC-94CF-ECA29AE1F7D0}"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smtClean="0">
              <a:solidFill>
                <a:schemeClr val="bg1"/>
              </a:solidFill>
              <a:latin typeface="Times New Roman" pitchFamily="18" charset="0"/>
              <a:ea typeface="宋体" pitchFamily="2" charset="-122"/>
            </a:endParaRPr>
          </a:p>
        </p:txBody>
      </p:sp>
      <p:pic>
        <p:nvPicPr>
          <p:cNvPr id="6" name="图片 10"/>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8" name="灯片编号占位符 5">
            <a:extLst/>
          </p:cNvPr>
          <p:cNvSpPr txBox="1">
            <a:spLocks/>
          </p:cNvSpPr>
          <p:nvPr userDrawn="1"/>
        </p:nvSpPr>
        <p:spPr>
          <a:xfrm>
            <a:off x="7019925" y="6553200"/>
            <a:ext cx="2133600" cy="365125"/>
          </a:xfrm>
          <a:prstGeom prst="rect">
            <a:avLst/>
          </a:prstGeom>
        </p:spPr>
        <p:txBody>
          <a:bodyPr anchor="ct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6F980787-70AC-4EA4-9E72-81DF5C586621}"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smtClean="0">
              <a:solidFill>
                <a:schemeClr val="bg1"/>
              </a:solidFill>
              <a:latin typeface="Times New Roman" pitchFamily="18" charset="0"/>
              <a:ea typeface="宋体" pitchFamily="2" charset="-122"/>
            </a:endParaRPr>
          </a:p>
        </p:txBody>
      </p:sp>
      <p:sp>
        <p:nvSpPr>
          <p:cNvPr id="2" name="标题 1"/>
          <p:cNvSpPr>
            <a:spLocks noGrp="1"/>
          </p:cNvSpPr>
          <p:nvPr>
            <p:ph type="title"/>
          </p:nvPr>
        </p:nvSpPr>
        <p:spPr/>
        <p:txBody>
          <a:bodyPr/>
          <a:lstStyle/>
          <a:p>
            <a:r>
              <a:rPr lang="zh-CN" altLang="en-US"/>
              <a:t>单击此处编辑母版标题样式</a:t>
            </a:r>
          </a:p>
        </p:txBody>
      </p:sp>
      <p:sp>
        <p:nvSpPr>
          <p:cNvPr id="9" name="日期占位符 2">
            <a:extLst/>
          </p:cNvPr>
          <p:cNvSpPr>
            <a:spLocks noGrp="1"/>
          </p:cNvSpPr>
          <p:nvPr>
            <p:ph type="dt" sz="half" idx="10"/>
          </p:nvPr>
        </p:nvSpPr>
        <p:spPr/>
        <p:txBody>
          <a:bodyPr/>
          <a:lstStyle>
            <a:lvl1pPr>
              <a:defRPr/>
            </a:lvl1pPr>
          </a:lstStyle>
          <a:p>
            <a:pPr>
              <a:defRPr/>
            </a:pPr>
            <a:fld id="{EE2FC936-9101-40B4-81FB-5C8B5B68CA7C}" type="datetime1">
              <a:rPr lang="zh-CN" altLang="en-US"/>
              <a:pPr>
                <a:defRPr/>
              </a:pPr>
              <a:t>2023/9/4</a:t>
            </a:fld>
            <a:endParaRPr lang="zh-CN" altLang="en-US"/>
          </a:p>
        </p:txBody>
      </p:sp>
      <p:sp>
        <p:nvSpPr>
          <p:cNvPr id="10" name="页脚占位符 3">
            <a:extLst/>
          </p:cNvPr>
          <p:cNvSpPr>
            <a:spLocks noGrp="1"/>
          </p:cNvSpPr>
          <p:nvPr>
            <p:ph type="ftr" sz="quarter" idx="11"/>
          </p:nvPr>
        </p:nvSpPr>
        <p:spPr/>
        <p:txBody>
          <a:bodyPr/>
          <a:lstStyle>
            <a:lvl1pPr>
              <a:defRPr/>
            </a:lvl1pPr>
          </a:lstStyle>
          <a:p>
            <a:pPr>
              <a:defRPr/>
            </a:pPr>
            <a:endParaRPr lang="en-US" altLang="zh-CN"/>
          </a:p>
        </p:txBody>
      </p:sp>
      <p:sp>
        <p:nvSpPr>
          <p:cNvPr id="11" name="灯片编号占位符 4">
            <a:extLst/>
          </p:cNvPr>
          <p:cNvSpPr>
            <a:spLocks noGrp="1"/>
          </p:cNvSpPr>
          <p:nvPr>
            <p:ph type="sldNum" sz="quarter" idx="12"/>
          </p:nvPr>
        </p:nvSpPr>
        <p:spPr/>
        <p:txBody>
          <a:bodyPr/>
          <a:lstStyle>
            <a:lvl1pPr>
              <a:defRPr/>
            </a:lvl1pPr>
          </a:lstStyle>
          <a:p>
            <a:pPr>
              <a:defRPr/>
            </a:pPr>
            <a:fld id="{40B32E0E-4A0F-4DFA-9A92-97DD5339E610}" type="slidenum">
              <a:rPr lang="zh-CN" altLang="en-US"/>
              <a:pPr>
                <a:defRPr/>
              </a:pPr>
              <a:t>‹#›</a:t>
            </a:fld>
            <a:endParaRPr lang="zh-CN" altLang="en-US"/>
          </a:p>
        </p:txBody>
      </p:sp>
    </p:spTree>
    <p:extLst>
      <p:ext uri="{BB962C8B-B14F-4D97-AF65-F5344CB8AC3E}">
        <p14:creationId xmlns:p14="http://schemas.microsoft.com/office/powerpoint/2010/main" val="253089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p:cNvPr>
          <p:cNvSpPr>
            <a:spLocks noGrp="1"/>
          </p:cNvSpPr>
          <p:nvPr>
            <p:ph type="dt" sz="half" idx="10"/>
          </p:nvPr>
        </p:nvSpPr>
        <p:spPr/>
        <p:txBody>
          <a:bodyPr/>
          <a:lstStyle>
            <a:lvl1pPr>
              <a:defRPr/>
            </a:lvl1pPr>
          </a:lstStyle>
          <a:p>
            <a:pPr>
              <a:defRPr/>
            </a:pPr>
            <a:fld id="{43D3420B-D0AF-4AB4-90F8-FC4FF80E4987}" type="datetime1">
              <a:rPr lang="zh-CN" altLang="en-US"/>
              <a:pPr>
                <a:defRPr/>
              </a:pPr>
              <a:t>2023/9/4</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E2A4736F-15C1-4CEB-9852-59E4EBD1EF87}" type="slidenum">
              <a:rPr lang="zh-CN" altLang="en-US"/>
              <a:pPr>
                <a:defRPr/>
              </a:pPr>
              <a:t>‹#›</a:t>
            </a:fld>
            <a:endParaRPr lang="zh-CN" altLang="en-US"/>
          </a:p>
        </p:txBody>
      </p:sp>
    </p:spTree>
    <p:extLst>
      <p:ext uri="{BB962C8B-B14F-4D97-AF65-F5344CB8AC3E}">
        <p14:creationId xmlns:p14="http://schemas.microsoft.com/office/powerpoint/2010/main" val="1694261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4630BB5B-145C-419F-8A7D-F1FC09DE92EC}" type="datetime1">
              <a:rPr lang="zh-CN" altLang="en-US"/>
              <a:pPr>
                <a:defRPr/>
              </a:pPr>
              <a:t>2023/9/4</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9987881E-9B02-4893-B5C9-A984691B5AE0}" type="slidenum">
              <a:rPr lang="zh-CN" altLang="en-US"/>
              <a:pPr>
                <a:defRPr/>
              </a:pPr>
              <a:t>‹#›</a:t>
            </a:fld>
            <a:endParaRPr lang="zh-CN" altLang="en-US"/>
          </a:p>
        </p:txBody>
      </p:sp>
    </p:spTree>
    <p:extLst>
      <p:ext uri="{BB962C8B-B14F-4D97-AF65-F5344CB8AC3E}">
        <p14:creationId xmlns:p14="http://schemas.microsoft.com/office/powerpoint/2010/main" val="35942761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6FB6A2B7-AD0A-4780-BBF8-9287ACF66C9C}" type="datetime1">
              <a:rPr lang="zh-CN" altLang="en-US"/>
              <a:pPr>
                <a:defRPr/>
              </a:pPr>
              <a:t>2023/9/4</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3A047927-14BB-4FFE-93DF-9E20ECBE13A7}" type="slidenum">
              <a:rPr lang="zh-CN" altLang="en-US"/>
              <a:pPr>
                <a:defRPr/>
              </a:pPr>
              <a:t>‹#›</a:t>
            </a:fld>
            <a:endParaRPr lang="zh-CN" altLang="en-US"/>
          </a:p>
        </p:txBody>
      </p:sp>
    </p:spTree>
    <p:extLst>
      <p:ext uri="{BB962C8B-B14F-4D97-AF65-F5344CB8AC3E}">
        <p14:creationId xmlns:p14="http://schemas.microsoft.com/office/powerpoint/2010/main" val="11408817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2"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4" name="灯片编号占位符 5">
            <a:extLst/>
          </p:cNvPr>
          <p:cNvSpPr txBox="1">
            <a:spLocks/>
          </p:cNvSpPr>
          <p:nvPr userDrawn="1"/>
        </p:nvSpPr>
        <p:spPr>
          <a:xfrm>
            <a:off x="7010400" y="6492875"/>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B078231B-CF02-46B2-86EB-9D46AE937C94}"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smtClean="0">
              <a:solidFill>
                <a:schemeClr val="bg1"/>
              </a:solidFill>
              <a:latin typeface="Times New Roman" pitchFamily="18" charset="0"/>
              <a:ea typeface="宋体" pitchFamily="2" charset="-122"/>
            </a:endParaRPr>
          </a:p>
        </p:txBody>
      </p:sp>
      <p:sp>
        <p:nvSpPr>
          <p:cNvPr id="5" name="日期占位符 3">
            <a:extLst/>
          </p:cNvPr>
          <p:cNvSpPr>
            <a:spLocks noGrp="1"/>
          </p:cNvSpPr>
          <p:nvPr>
            <p:ph type="dt" sz="half" idx="10"/>
          </p:nvPr>
        </p:nvSpPr>
        <p:spPr/>
        <p:txBody>
          <a:bodyPr/>
          <a:lstStyle>
            <a:lvl1pPr>
              <a:defRPr/>
            </a:lvl1pPr>
          </a:lstStyle>
          <a:p>
            <a:pPr>
              <a:defRPr/>
            </a:pPr>
            <a:fld id="{A4D5BFCF-3408-4F18-9FB0-893381C24863}" type="datetime1">
              <a:rPr lang="zh-CN" altLang="en-US"/>
              <a:pPr>
                <a:defRPr/>
              </a:pPr>
              <a:t>2023/9/4</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Tree>
    <p:extLst>
      <p:ext uri="{BB962C8B-B14F-4D97-AF65-F5344CB8AC3E}">
        <p14:creationId xmlns:p14="http://schemas.microsoft.com/office/powerpoint/2010/main" val="2648664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DFF74909-3C41-4097-BBAA-8B7D3EAD58CF}" type="datetime1">
              <a:rPr lang="zh-CN" altLang="en-US"/>
              <a:pPr>
                <a:defRPr/>
              </a:pPr>
              <a:t>2023/9/4</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DF5C338C-E8F9-4BC5-BEFF-77D1C3A691E7}" type="slidenum">
              <a:rPr lang="zh-CN" altLang="en-US"/>
              <a:pPr>
                <a:defRPr/>
              </a:pPr>
              <a:t>‹#›</a:t>
            </a:fld>
            <a:endParaRPr lang="zh-CN" altLang="en-US"/>
          </a:p>
        </p:txBody>
      </p:sp>
    </p:spTree>
    <p:extLst>
      <p:ext uri="{BB962C8B-B14F-4D97-AF65-F5344CB8AC3E}">
        <p14:creationId xmlns:p14="http://schemas.microsoft.com/office/powerpoint/2010/main" val="2745997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a:extLst/>
          </p:cNvPr>
          <p:cNvSpPr>
            <a:spLocks noGrp="1"/>
          </p:cNvSpPr>
          <p:nvPr>
            <p:ph type="dt" sz="half" idx="10"/>
          </p:nvPr>
        </p:nvSpPr>
        <p:spPr/>
        <p:txBody>
          <a:bodyPr/>
          <a:lstStyle>
            <a:lvl1pPr>
              <a:defRPr/>
            </a:lvl1pPr>
          </a:lstStyle>
          <a:p>
            <a:pPr>
              <a:defRPr/>
            </a:pPr>
            <a:fld id="{A595C567-7838-489D-8409-7066312DEDDB}" type="datetime1">
              <a:rPr lang="zh-CN" altLang="en-US"/>
              <a:pPr>
                <a:defRPr/>
              </a:pPr>
              <a:t>2023/9/4</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DAB13300-D6D1-41CA-A125-F183E322BAA4}" type="slidenum">
              <a:rPr lang="zh-CN" altLang="en-US"/>
              <a:pPr>
                <a:defRPr/>
              </a:pPr>
              <a:t>‹#›</a:t>
            </a:fld>
            <a:endParaRPr lang="zh-CN" altLang="en-US"/>
          </a:p>
        </p:txBody>
      </p:sp>
    </p:spTree>
    <p:extLst>
      <p:ext uri="{BB962C8B-B14F-4D97-AF65-F5344CB8AC3E}">
        <p14:creationId xmlns:p14="http://schemas.microsoft.com/office/powerpoint/2010/main" val="262563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p:cNvPr>
          <p:cNvSpPr>
            <a:spLocks noGrp="1"/>
          </p:cNvSpPr>
          <p:nvPr>
            <p:ph type="dt" sz="half" idx="10"/>
          </p:nvPr>
        </p:nvSpPr>
        <p:spPr/>
        <p:txBody>
          <a:bodyPr/>
          <a:lstStyle>
            <a:lvl1pPr>
              <a:defRPr/>
            </a:lvl1pPr>
          </a:lstStyle>
          <a:p>
            <a:pPr>
              <a:defRPr/>
            </a:pPr>
            <a:fld id="{A857A0B7-412A-4E80-AE82-1B0A13BD0216}" type="datetime1">
              <a:rPr lang="zh-CN" altLang="en-US"/>
              <a:pPr>
                <a:defRPr/>
              </a:pPr>
              <a:t>2023/9/4</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3EA2CC0A-A4D4-4F43-AC6D-BAE94F0BB94A}" type="slidenum">
              <a:rPr lang="zh-CN" altLang="en-US"/>
              <a:pPr>
                <a:defRPr/>
              </a:pPr>
              <a:t>‹#›</a:t>
            </a:fld>
            <a:endParaRPr lang="zh-CN" altLang="en-US"/>
          </a:p>
        </p:txBody>
      </p:sp>
    </p:spTree>
    <p:extLst>
      <p:ext uri="{BB962C8B-B14F-4D97-AF65-F5344CB8AC3E}">
        <p14:creationId xmlns:p14="http://schemas.microsoft.com/office/powerpoint/2010/main" val="2180299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p:cNvPr>
          <p:cNvSpPr>
            <a:spLocks noGrp="1"/>
          </p:cNvSpPr>
          <p:nvPr>
            <p:ph type="dt" sz="half" idx="10"/>
          </p:nvPr>
        </p:nvSpPr>
        <p:spPr/>
        <p:txBody>
          <a:bodyPr/>
          <a:lstStyle>
            <a:lvl1pPr>
              <a:defRPr/>
            </a:lvl1pPr>
          </a:lstStyle>
          <a:p>
            <a:pPr>
              <a:defRPr/>
            </a:pPr>
            <a:fld id="{8974D219-8AE8-47C3-BA28-FA55640F2FD7}" type="datetime1">
              <a:rPr lang="zh-CN" altLang="en-US"/>
              <a:pPr>
                <a:defRPr/>
              </a:pPr>
              <a:t>2023/9/4</a:t>
            </a:fld>
            <a:endParaRPr lang="zh-CN" altLang="en-US"/>
          </a:p>
        </p:txBody>
      </p:sp>
      <p:sp>
        <p:nvSpPr>
          <p:cNvPr id="8" name="页脚占位符 4">
            <a:extLst/>
          </p:cNvPr>
          <p:cNvSpPr>
            <a:spLocks noGrp="1"/>
          </p:cNvSpPr>
          <p:nvPr>
            <p:ph type="ftr" sz="quarter" idx="11"/>
          </p:nvPr>
        </p:nvSpPr>
        <p:spPr/>
        <p:txBody>
          <a:bodyPr/>
          <a:lstStyle>
            <a:lvl1pPr>
              <a:defRPr/>
            </a:lvl1pPr>
          </a:lstStyle>
          <a:p>
            <a:pPr>
              <a:defRPr/>
            </a:pPr>
            <a:endParaRPr lang="en-US" altLang="zh-CN"/>
          </a:p>
        </p:txBody>
      </p:sp>
      <p:sp>
        <p:nvSpPr>
          <p:cNvPr id="9" name="灯片编号占位符 5">
            <a:extLst/>
          </p:cNvPr>
          <p:cNvSpPr>
            <a:spLocks noGrp="1"/>
          </p:cNvSpPr>
          <p:nvPr>
            <p:ph type="sldNum" sz="quarter" idx="12"/>
          </p:nvPr>
        </p:nvSpPr>
        <p:spPr/>
        <p:txBody>
          <a:bodyPr/>
          <a:lstStyle>
            <a:lvl1pPr>
              <a:defRPr/>
            </a:lvl1pPr>
          </a:lstStyle>
          <a:p>
            <a:pPr>
              <a:defRPr/>
            </a:pPr>
            <a:fld id="{F3117308-9844-486A-AAAA-F4B173CC9A2D}" type="slidenum">
              <a:rPr lang="zh-CN" altLang="en-US"/>
              <a:pPr>
                <a:defRPr/>
              </a:pPr>
              <a:t>‹#›</a:t>
            </a:fld>
            <a:endParaRPr lang="zh-CN" altLang="en-US"/>
          </a:p>
        </p:txBody>
      </p:sp>
    </p:spTree>
    <p:extLst>
      <p:ext uri="{BB962C8B-B14F-4D97-AF65-F5344CB8AC3E}">
        <p14:creationId xmlns:p14="http://schemas.microsoft.com/office/powerpoint/2010/main" val="2061133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p:cNvPr>
          <p:cNvSpPr>
            <a:spLocks noGrp="1"/>
          </p:cNvSpPr>
          <p:nvPr>
            <p:ph type="dt" sz="half" idx="10"/>
          </p:nvPr>
        </p:nvSpPr>
        <p:spPr/>
        <p:txBody>
          <a:bodyPr/>
          <a:lstStyle>
            <a:lvl1pPr>
              <a:defRPr/>
            </a:lvl1pPr>
          </a:lstStyle>
          <a:p>
            <a:pPr>
              <a:defRPr/>
            </a:pPr>
            <a:fld id="{9C3A11B6-5D75-4785-A980-3C3F7FF01FDB}" type="datetime1">
              <a:rPr lang="zh-CN" altLang="en-US"/>
              <a:pPr>
                <a:defRPr/>
              </a:pPr>
              <a:t>2023/9/4</a:t>
            </a:fld>
            <a:endParaRPr lang="zh-CN" altLang="en-US"/>
          </a:p>
        </p:txBody>
      </p:sp>
      <p:sp>
        <p:nvSpPr>
          <p:cNvPr id="4" name="页脚占位符 4">
            <a:extLst/>
          </p:cNvPr>
          <p:cNvSpPr>
            <a:spLocks noGrp="1"/>
          </p:cNvSpPr>
          <p:nvPr>
            <p:ph type="ftr" sz="quarter" idx="11"/>
          </p:nvPr>
        </p:nvSpPr>
        <p:spPr/>
        <p:txBody>
          <a:bodyPr/>
          <a:lstStyle>
            <a:lvl1pPr>
              <a:defRPr/>
            </a:lvl1pPr>
          </a:lstStyle>
          <a:p>
            <a:pPr>
              <a:defRPr/>
            </a:pPr>
            <a:endParaRPr lang="en-US" altLang="zh-CN"/>
          </a:p>
        </p:txBody>
      </p:sp>
      <p:sp>
        <p:nvSpPr>
          <p:cNvPr id="5" name="灯片编号占位符 5">
            <a:extLst/>
          </p:cNvPr>
          <p:cNvSpPr>
            <a:spLocks noGrp="1"/>
          </p:cNvSpPr>
          <p:nvPr>
            <p:ph type="sldNum" sz="quarter" idx="12"/>
          </p:nvPr>
        </p:nvSpPr>
        <p:spPr/>
        <p:txBody>
          <a:bodyPr/>
          <a:lstStyle>
            <a:lvl1pPr>
              <a:defRPr/>
            </a:lvl1pPr>
          </a:lstStyle>
          <a:p>
            <a:pPr>
              <a:defRPr/>
            </a:pPr>
            <a:fld id="{4D6A252F-32F5-4947-A1EC-BB47BBD025FF}" type="slidenum">
              <a:rPr lang="zh-CN" altLang="en-US"/>
              <a:pPr>
                <a:defRPr/>
              </a:pPr>
              <a:t>‹#›</a:t>
            </a:fld>
            <a:endParaRPr lang="zh-CN" altLang="en-US"/>
          </a:p>
        </p:txBody>
      </p:sp>
    </p:spTree>
    <p:extLst>
      <p:ext uri="{BB962C8B-B14F-4D97-AF65-F5344CB8AC3E}">
        <p14:creationId xmlns:p14="http://schemas.microsoft.com/office/powerpoint/2010/main" val="550479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p:cNvPr>
          <p:cNvSpPr>
            <a:spLocks noGrp="1"/>
          </p:cNvSpPr>
          <p:nvPr>
            <p:ph type="dt" sz="half" idx="10"/>
          </p:nvPr>
        </p:nvSpPr>
        <p:spPr/>
        <p:txBody>
          <a:bodyPr/>
          <a:lstStyle>
            <a:lvl1pPr>
              <a:defRPr/>
            </a:lvl1pPr>
          </a:lstStyle>
          <a:p>
            <a:pPr>
              <a:defRPr/>
            </a:pPr>
            <a:fld id="{387E4504-F22F-4CEF-9F66-8F56FAF72378}" type="datetime1">
              <a:rPr lang="zh-CN" altLang="en-US"/>
              <a:pPr>
                <a:defRPr/>
              </a:pPr>
              <a:t>2023/9/4</a:t>
            </a:fld>
            <a:endParaRPr lang="zh-CN" altLang="en-US"/>
          </a:p>
        </p:txBody>
      </p:sp>
      <p:sp>
        <p:nvSpPr>
          <p:cNvPr id="3" name="页脚占位符 4">
            <a:extLst/>
          </p:cNvPr>
          <p:cNvSpPr>
            <a:spLocks noGrp="1"/>
          </p:cNvSpPr>
          <p:nvPr>
            <p:ph type="ftr" sz="quarter" idx="11"/>
          </p:nvPr>
        </p:nvSpPr>
        <p:spPr/>
        <p:txBody>
          <a:bodyPr/>
          <a:lstStyle>
            <a:lvl1pPr>
              <a:defRPr/>
            </a:lvl1pPr>
          </a:lstStyle>
          <a:p>
            <a:pPr>
              <a:defRPr/>
            </a:pPr>
            <a:endParaRPr lang="en-US" altLang="zh-CN"/>
          </a:p>
        </p:txBody>
      </p:sp>
      <p:sp>
        <p:nvSpPr>
          <p:cNvPr id="4" name="灯片编号占位符 5">
            <a:extLst/>
          </p:cNvPr>
          <p:cNvSpPr>
            <a:spLocks noGrp="1"/>
          </p:cNvSpPr>
          <p:nvPr>
            <p:ph type="sldNum" sz="quarter" idx="12"/>
          </p:nvPr>
        </p:nvSpPr>
        <p:spPr/>
        <p:txBody>
          <a:bodyPr/>
          <a:lstStyle>
            <a:lvl1pPr>
              <a:defRPr/>
            </a:lvl1pPr>
          </a:lstStyle>
          <a:p>
            <a:pPr>
              <a:defRPr/>
            </a:pPr>
            <a:fld id="{F8B54EFB-1DA4-4A7B-BF17-8DEF39A36DC4}" type="slidenum">
              <a:rPr lang="zh-CN" altLang="en-US"/>
              <a:pPr>
                <a:defRPr/>
              </a:pPr>
              <a:t>‹#›</a:t>
            </a:fld>
            <a:endParaRPr lang="zh-CN" altLang="en-US"/>
          </a:p>
        </p:txBody>
      </p:sp>
    </p:spTree>
    <p:extLst>
      <p:ext uri="{BB962C8B-B14F-4D97-AF65-F5344CB8AC3E}">
        <p14:creationId xmlns:p14="http://schemas.microsoft.com/office/powerpoint/2010/main" val="2704557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p:cNvPr>
          <p:cNvSpPr>
            <a:spLocks noGrp="1"/>
          </p:cNvSpPr>
          <p:nvPr>
            <p:ph type="dt" sz="half" idx="10"/>
          </p:nvPr>
        </p:nvSpPr>
        <p:spPr/>
        <p:txBody>
          <a:bodyPr/>
          <a:lstStyle>
            <a:lvl1pPr>
              <a:defRPr/>
            </a:lvl1pPr>
          </a:lstStyle>
          <a:p>
            <a:pPr>
              <a:defRPr/>
            </a:pPr>
            <a:fld id="{CCC997C2-48D7-4C4F-9CE6-76B99AEE7154}" type="datetime1">
              <a:rPr lang="zh-CN" altLang="en-US"/>
              <a:pPr>
                <a:defRPr/>
              </a:pPr>
              <a:t>2023/9/4</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04CE282F-16C3-40A0-96BD-78729231EC93}" type="slidenum">
              <a:rPr lang="zh-CN" altLang="en-US"/>
              <a:pPr>
                <a:defRPr/>
              </a:pPr>
              <a:t>‹#›</a:t>
            </a:fld>
            <a:endParaRPr lang="zh-CN" altLang="en-US"/>
          </a:p>
        </p:txBody>
      </p:sp>
    </p:spTree>
    <p:extLst>
      <p:ext uri="{BB962C8B-B14F-4D97-AF65-F5344CB8AC3E}">
        <p14:creationId xmlns:p14="http://schemas.microsoft.com/office/powerpoint/2010/main" val="65592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b="0">
                <a:solidFill>
                  <a:schemeClr val="tx1">
                    <a:tint val="75000"/>
                  </a:schemeClr>
                </a:solidFill>
                <a:latin typeface="+mn-lt"/>
                <a:ea typeface="+mn-ea"/>
                <a:cs typeface="+mn-cs"/>
              </a:defRPr>
            </a:lvl1pPr>
          </a:lstStyle>
          <a:p>
            <a:pPr>
              <a:defRPr/>
            </a:pPr>
            <a:fld id="{492FB4D6-7C32-44E5-8E20-43AC0654A7FC}" type="datetime1">
              <a:rPr lang="zh-CN" altLang="en-US"/>
              <a:pPr>
                <a:defRPr/>
              </a:pPr>
              <a:t>2023/9/4</a:t>
            </a:fld>
            <a:endParaRPr lang="zh-CN" altLang="en-US"/>
          </a:p>
        </p:txBody>
      </p:sp>
      <p:sp>
        <p:nvSpPr>
          <p:cNvPr id="5" name="页脚占位符 4">
            <a:extLst/>
          </p:cNvPr>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200" b="0">
                <a:solidFill>
                  <a:srgbClr val="898989"/>
                </a:solidFill>
                <a:latin typeface="Calibri" pitchFamily="34" charset="0"/>
                <a:ea typeface="宋体" pitchFamily="2" charset="-122"/>
                <a:cs typeface="+mn-cs"/>
              </a:defRPr>
            </a:lvl1pPr>
          </a:lstStyle>
          <a:p>
            <a:pPr>
              <a:defRPr/>
            </a:pPr>
            <a:endParaRPr lang="en-US" altLang="zh-CN"/>
          </a:p>
        </p:txBody>
      </p:sp>
      <p:sp>
        <p:nvSpPr>
          <p:cNvPr id="6" name="灯片编号占位符 5">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b="0">
                <a:solidFill>
                  <a:srgbClr val="898989"/>
                </a:solidFill>
                <a:latin typeface="Calibri" pitchFamily="34" charset="0"/>
                <a:ea typeface="宋体" pitchFamily="2" charset="-122"/>
              </a:defRPr>
            </a:lvl1pPr>
          </a:lstStyle>
          <a:p>
            <a:pPr>
              <a:defRPr/>
            </a:pPr>
            <a:fld id="{60113325-0AB1-4A35-A860-0D1149D7B844}" type="slidenum">
              <a:rPr lang="zh-CN" altLang="en-US"/>
              <a:pPr>
                <a:defRPr/>
              </a:pPr>
              <a:t>‹#›</a:t>
            </a:fld>
            <a:endParaRPr lang="zh-CN" altLang="en-US"/>
          </a:p>
        </p:txBody>
      </p:sp>
      <p:pic>
        <p:nvPicPr>
          <p:cNvPr id="1031" name="图片 7"/>
          <p:cNvPicPr>
            <a:picLocks noChangeAspect="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灯片编号占位符 5">
            <a:extLst/>
          </p:cNvPr>
          <p:cNvSpPr txBox="1">
            <a:spLocks/>
          </p:cNvSpPr>
          <p:nvPr/>
        </p:nvSpPr>
        <p:spPr bwMode="auto">
          <a:xfrm>
            <a:off x="7019925" y="6553200"/>
            <a:ext cx="2133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eaLnBrk="0" fontAlgn="base" hangingPunct="0">
              <a:spcBef>
                <a:spcPct val="0"/>
              </a:spcBef>
              <a:spcAft>
                <a:spcPct val="0"/>
              </a:spcAft>
              <a:defRPr sz="2000" b="1">
                <a:solidFill>
                  <a:schemeClr val="tx1"/>
                </a:solidFill>
                <a:latin typeface="仿宋_GB2312" charset="-122"/>
                <a:ea typeface="仿宋_GB2312" charset="-122"/>
              </a:defRPr>
            </a:lvl9pPr>
          </a:lstStyle>
          <a:p>
            <a:pPr algn="r" eaLnBrk="1" hangingPunct="1">
              <a:defRPr/>
            </a:pPr>
            <a:endParaRPr lang="en-US" altLang="zh-CN" sz="1400">
              <a:solidFill>
                <a:schemeClr val="bg1"/>
              </a:solidFill>
              <a:latin typeface="Times New Roman" pitchFamily="18" charset="0"/>
              <a:ea typeface="宋体" pitchFamily="2" charset="-122"/>
              <a:cs typeface="Times New Roman" pitchFamily="18" charset="0"/>
            </a:endParaRPr>
          </a:p>
        </p:txBody>
      </p:sp>
      <p:sp>
        <p:nvSpPr>
          <p:cNvPr id="1033" name="Rectangle 18">
            <a:extLst/>
          </p:cNvPr>
          <p:cNvSpPr>
            <a:spLocks noChangeArrowheads="1"/>
          </p:cNvSpPr>
          <p:nvPr/>
        </p:nvSpPr>
        <p:spPr bwMode="ltGray">
          <a:xfrm>
            <a:off x="0" y="6524625"/>
            <a:ext cx="9144000" cy="360363"/>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chorCtr="1"/>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r>
              <a:rPr lang="zh-CN" altLang="en-US" sz="2200" b="0">
                <a:solidFill>
                  <a:schemeClr val="bg1"/>
                </a:solidFill>
                <a:latin typeface="Arial" charset="0"/>
                <a:ea typeface="黑体" pitchFamily="49" charset="-122"/>
              </a:rPr>
              <a:t>                                                                     </a:t>
            </a:r>
            <a:endParaRPr lang="zh-CN" altLang="en-US" sz="1800" b="0">
              <a:solidFill>
                <a:schemeClr val="bg1"/>
              </a:solidFill>
              <a:latin typeface="Times New Roman" pitchFamily="18" charset="0"/>
              <a:ea typeface="宋体" pitchFamily="2" charset="-122"/>
            </a:endParaRPr>
          </a:p>
        </p:txBody>
      </p:sp>
      <p:sp>
        <p:nvSpPr>
          <p:cNvPr id="1034" name="Line 27"/>
          <p:cNvSpPr>
            <a:spLocks noChangeShapeType="1"/>
          </p:cNvSpPr>
          <p:nvPr/>
        </p:nvSpPr>
        <p:spPr bwMode="auto">
          <a:xfrm>
            <a:off x="2700338" y="231775"/>
            <a:ext cx="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1035" name="Group 28"/>
          <p:cNvGrpSpPr>
            <a:grpSpLocks/>
          </p:cNvGrpSpPr>
          <p:nvPr/>
        </p:nvGrpSpPr>
        <p:grpSpPr bwMode="auto">
          <a:xfrm>
            <a:off x="2771775" y="3175"/>
            <a:ext cx="2895600" cy="914400"/>
            <a:chOff x="1200" y="1008"/>
            <a:chExt cx="1824" cy="576"/>
          </a:xfrm>
        </p:grpSpPr>
        <p:sp>
          <p:nvSpPr>
            <p:cNvPr id="1037" name="矩形 38">
              <a:extLst/>
            </p:cNvPr>
            <p:cNvSpPr>
              <a:spLocks noChangeArrowheads="1"/>
            </p:cNvSpPr>
            <p:nvPr/>
          </p:nvSpPr>
          <p:spPr bwMode="auto">
            <a:xfrm>
              <a:off x="1206" y="1008"/>
              <a:ext cx="1818" cy="57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zh-CN" altLang="en-US" sz="1800">
                  <a:latin typeface="黑体" pitchFamily="49" charset="-122"/>
                  <a:ea typeface="黑体" pitchFamily="49" charset="-122"/>
                </a:rPr>
                <a:t>    </a:t>
              </a:r>
            </a:p>
            <a:p>
              <a:pPr eaLnBrk="1" hangingPunct="1">
                <a:defRPr/>
              </a:pPr>
              <a:r>
                <a:rPr lang="zh-CN" altLang="en-US" sz="1800">
                  <a:latin typeface="黑体" pitchFamily="49" charset="-122"/>
                  <a:ea typeface="黑体" pitchFamily="49" charset="-122"/>
                </a:rPr>
                <a:t>    空间科学与技术学院</a:t>
              </a:r>
            </a:p>
            <a:p>
              <a:pPr eaLnBrk="1" hangingPunct="1">
                <a:defRPr/>
              </a:pPr>
              <a:r>
                <a:rPr lang="en-US" altLang="zh-CN" sz="900">
                  <a:latin typeface="Times New Roman" pitchFamily="18" charset="0"/>
                  <a:ea typeface="黑体" pitchFamily="49" charset="-122"/>
                </a:rPr>
                <a:t>               School of Aerospace Science and Technology</a:t>
              </a:r>
            </a:p>
            <a:p>
              <a:pPr eaLnBrk="1" hangingPunct="1">
                <a:defRPr/>
              </a:pPr>
              <a:endParaRPr lang="en-US" altLang="zh-CN" sz="900">
                <a:latin typeface="Times New Roman" pitchFamily="18" charset="0"/>
                <a:ea typeface="黑体" pitchFamily="49" charset="-122"/>
              </a:endParaRPr>
            </a:p>
          </p:txBody>
        </p:sp>
        <p:pic>
          <p:nvPicPr>
            <p:cNvPr id="1038" name="Picture 30" descr="徽标1"/>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00" y="1133"/>
              <a:ext cx="311" cy="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灯片编号占位符 5">
            <a:extLst/>
          </p:cNvPr>
          <p:cNvSpPr txBox="1">
            <a:spLocks/>
          </p:cNvSpPr>
          <p:nvPr/>
        </p:nvSpPr>
        <p:spPr>
          <a:xfrm>
            <a:off x="7010400" y="6519863"/>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53159542-40B9-47CF-9A18-DF6F13051553}"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smtClean="0">
              <a:solidFill>
                <a:schemeClr val="bg1"/>
              </a:solidFill>
              <a:latin typeface="Times New Roman" pitchFamily="18" charset="0"/>
              <a:ea typeface="宋体" pitchFamily="2" charset="-122"/>
            </a:endParaRPr>
          </a:p>
        </p:txBody>
      </p:sp>
    </p:spTree>
  </p:cSld>
  <p:clrMap bg1="lt1" tx1="dk1" bg2="lt2" tx2="dk2" accent1="accent1" accent2="accent2" accent3="accent3" accent4="accent4" accent5="accent5" accent6="accent6" hlink="hlink" folHlink="folHlink"/>
  <p:sldLayoutIdLst>
    <p:sldLayoutId id="2147484289" r:id="rId1"/>
    <p:sldLayoutId id="2147484290" r:id="rId2"/>
    <p:sldLayoutId id="2147484279" r:id="rId3"/>
    <p:sldLayoutId id="2147484280" r:id="rId4"/>
    <p:sldLayoutId id="2147484281" r:id="rId5"/>
    <p:sldLayoutId id="2147484282" r:id="rId6"/>
    <p:sldLayoutId id="2147484283" r:id="rId7"/>
    <p:sldLayoutId id="2147484284" r:id="rId8"/>
    <p:sldLayoutId id="2147484285" r:id="rId9"/>
    <p:sldLayoutId id="2147484286" r:id="rId10"/>
    <p:sldLayoutId id="2147484287" r:id="rId11"/>
    <p:sldLayoutId id="2147484288" r:id="rId12"/>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wav"/><Relationship Id="rId1" Type="http://schemas.microsoft.com/office/2007/relationships/media" Target="../media/media1.wav"/><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ags" Target="../tags/tag9.xml"/><Relationship Id="rId5" Type="http://schemas.openxmlformats.org/officeDocument/2006/relationships/image" Target="../media/image13.png"/><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ags" Target="../tags/tag10.xml"/><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tags" Target="../tags/tag11.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7" Type="http://schemas.openxmlformats.org/officeDocument/2006/relationships/image" Target="../media/image21.jpeg"/><Relationship Id="rId2" Type="http://schemas.openxmlformats.org/officeDocument/2006/relationships/slideLayout" Target="../slideLayouts/slideLayout3.xml"/><Relationship Id="rId1" Type="http://schemas.openxmlformats.org/officeDocument/2006/relationships/tags" Target="../tags/tag13.xml"/><Relationship Id="rId6" Type="http://schemas.openxmlformats.org/officeDocument/2006/relationships/image" Target="../media/image20.jpeg"/><Relationship Id="rId5" Type="http://schemas.openxmlformats.org/officeDocument/2006/relationships/image" Target="../media/image19.png"/><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tags" Target="../tags/tag14.xml"/><Relationship Id="rId5" Type="http://schemas.openxmlformats.org/officeDocument/2006/relationships/image" Target="../media/image22.png"/><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tags" Target="../tags/tag16.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7.xml"/><Relationship Id="rId5" Type="http://schemas.openxmlformats.org/officeDocument/2006/relationships/image" Target="../media/image23.jpeg"/><Relationship Id="rId4" Type="http://schemas.openxmlformats.org/officeDocument/2006/relationships/image" Target="../media/image21.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18.xml"/><Relationship Id="rId5" Type="http://schemas.openxmlformats.org/officeDocument/2006/relationships/image" Target="../media/image25.jpe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19.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20.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21.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notesSlide" Target="../notesSlides/notesSlide22.xml"/><Relationship Id="rId7" Type="http://schemas.openxmlformats.org/officeDocument/2006/relationships/image" Target="../media/image30.emf"/><Relationship Id="rId2" Type="http://schemas.openxmlformats.org/officeDocument/2006/relationships/slideLayout" Target="../slideLayouts/slideLayout3.xml"/><Relationship Id="rId1" Type="http://schemas.openxmlformats.org/officeDocument/2006/relationships/tags" Target="../tags/tag22.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 Id="rId9" Type="http://schemas.openxmlformats.org/officeDocument/2006/relationships/image" Target="../media/image32.png"/></Relationships>
</file>

<file path=ppt/slides/_rels/slide24.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notesSlide" Target="../notesSlides/notesSlide23.xml"/><Relationship Id="rId7" Type="http://schemas.openxmlformats.org/officeDocument/2006/relationships/image" Target="../media/image36.png"/><Relationship Id="rId2" Type="http://schemas.openxmlformats.org/officeDocument/2006/relationships/slideLayout" Target="../slideLayouts/slideLayout3.xml"/><Relationship Id="rId1" Type="http://schemas.openxmlformats.org/officeDocument/2006/relationships/tags" Target="../tags/tag23.xml"/><Relationship Id="rId6" Type="http://schemas.openxmlformats.org/officeDocument/2006/relationships/image" Target="../media/image35.emf"/><Relationship Id="rId5" Type="http://schemas.openxmlformats.org/officeDocument/2006/relationships/image" Target="../media/image34.emf"/><Relationship Id="rId4" Type="http://schemas.openxmlformats.org/officeDocument/2006/relationships/image" Target="../media/image33.emf"/></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3.xml"/><Relationship Id="rId1" Type="http://schemas.openxmlformats.org/officeDocument/2006/relationships/tags" Target="../tags/tag2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3.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4.xml"/><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5.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6.xml"/><Relationship Id="rId5" Type="http://schemas.openxmlformats.org/officeDocument/2006/relationships/image" Target="../media/image10.jpe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7.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p:cNvPr>
          <p:cNvSpPr>
            <a:spLocks noGrp="1"/>
          </p:cNvSpPr>
          <p:nvPr>
            <p:ph type="title"/>
          </p:nvPr>
        </p:nvSpPr>
        <p:spPr>
          <a:xfrm>
            <a:off x="470502" y="1907263"/>
            <a:ext cx="8065269" cy="1728192"/>
          </a:xfrm>
        </p:spPr>
        <p:txBody>
          <a:bodyPr/>
          <a:lstStyle/>
          <a:p>
            <a:pPr algn="ctr">
              <a:lnSpc>
                <a:spcPct val="150000"/>
              </a:lnSpc>
              <a:defRPr/>
            </a:pPr>
            <a:r>
              <a:rPr lang="zh-CN" altLang="en-US" sz="6000" dirty="0" smtClean="0">
                <a:solidFill>
                  <a:srgbClr val="0000FF"/>
                </a:solidFill>
                <a:latin typeface="黑体" pitchFamily="49" charset="-122"/>
                <a:ea typeface="黑体" pitchFamily="49" charset="-122"/>
              </a:rPr>
              <a:t>工程概论</a:t>
            </a:r>
            <a:r>
              <a:rPr lang="en-US" altLang="zh-CN" sz="6000" dirty="0" smtClean="0">
                <a:solidFill>
                  <a:srgbClr val="0000FF"/>
                </a:solidFill>
                <a:latin typeface="黑体" pitchFamily="49" charset="-122"/>
                <a:ea typeface="黑体" pitchFamily="49" charset="-122"/>
              </a:rPr>
              <a:t>IV</a:t>
            </a:r>
            <a:endParaRPr lang="zh-CN" altLang="en-US" sz="6000" dirty="0">
              <a:solidFill>
                <a:srgbClr val="0000FF"/>
              </a:solidFill>
              <a:latin typeface="黑体" pitchFamily="49" charset="-122"/>
              <a:ea typeface="黑体" pitchFamily="49" charset="-122"/>
            </a:endParaRPr>
          </a:p>
        </p:txBody>
      </p:sp>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a:t>
            </a:fld>
            <a:endParaRPr lang="zh-CN" altLang="en-US" sz="1200" b="0" smtClean="0">
              <a:solidFill>
                <a:srgbClr val="898989"/>
              </a:solidFill>
              <a:latin typeface="Calibri" pitchFamily="34" charset="0"/>
              <a:ea typeface="宋体" charset="-122"/>
            </a:endParaRPr>
          </a:p>
        </p:txBody>
      </p:sp>
      <p:cxnSp>
        <p:nvCxnSpPr>
          <p:cNvPr id="6" name="直接连接符 5"/>
          <p:cNvCxnSpPr/>
          <p:nvPr/>
        </p:nvCxnSpPr>
        <p:spPr>
          <a:xfrm>
            <a:off x="460375" y="3859460"/>
            <a:ext cx="5286375" cy="1588"/>
          </a:xfrm>
          <a:prstGeom prst="line">
            <a:avLst/>
          </a:prstGeom>
          <a:ln w="190500"/>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960813" y="3858319"/>
            <a:ext cx="4572000" cy="1588"/>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
        <p:nvSpPr>
          <p:cNvPr id="8" name="标题 1">
            <a:extLst/>
          </p:cNvPr>
          <p:cNvSpPr txBox="1">
            <a:spLocks/>
          </p:cNvSpPr>
          <p:nvPr/>
        </p:nvSpPr>
        <p:spPr bwMode="auto">
          <a:xfrm>
            <a:off x="1766832" y="4284514"/>
            <a:ext cx="5472608" cy="874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kern="1200" cap="all">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gn="ctr">
              <a:lnSpc>
                <a:spcPct val="150000"/>
              </a:lnSpc>
              <a:defRPr/>
            </a:pPr>
            <a:r>
              <a:rPr lang="zh-CN" altLang="en-US" sz="3600" dirty="0" smtClean="0">
                <a:latin typeface="黑体" pitchFamily="49" charset="-122"/>
                <a:ea typeface="黑体" pitchFamily="49" charset="-122"/>
              </a:rPr>
              <a:t>航天电子系统概述</a:t>
            </a:r>
            <a:endParaRPr lang="zh-CN" altLang="en-US" sz="3600" dirty="0">
              <a:latin typeface="黑体" pitchFamily="49" charset="-122"/>
              <a:ea typeface="黑体" pitchFamily="49"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115616" y="880790"/>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6" name="矩形 5"/>
          <p:cNvSpPr/>
          <p:nvPr/>
        </p:nvSpPr>
        <p:spPr>
          <a:xfrm>
            <a:off x="1032101" y="786947"/>
            <a:ext cx="5280613"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航天器系统设计基本理念</a:t>
            </a:r>
            <a:endParaRPr lang="en-US" altLang="zh-CN" sz="3600" dirty="0">
              <a:solidFill>
                <a:srgbClr val="C00000"/>
              </a:solidFill>
              <a:latin typeface="黑体" panose="02010609060101010101" pitchFamily="49" charset="-122"/>
              <a:ea typeface="黑体" panose="02010609060101010101" pitchFamily="49" charset="-122"/>
            </a:endParaRPr>
          </a:p>
        </p:txBody>
      </p:sp>
      <p:pic>
        <p:nvPicPr>
          <p:cNvPr id="3076" name="Picture 4" descr="https://p8.itc.cn/images01/20200928/4849a1169bf946e39e75e163e5cb04b5.jpe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6364"/>
          <a:stretch/>
        </p:blipFill>
        <p:spPr bwMode="auto">
          <a:xfrm>
            <a:off x="107503" y="1628799"/>
            <a:ext cx="3588733" cy="2016225"/>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3672408" y="1680346"/>
            <a:ext cx="4833374" cy="5221942"/>
          </a:xfrm>
          <a:prstGeom prst="rect">
            <a:avLst/>
          </a:prstGeom>
        </p:spPr>
        <p:txBody>
          <a:bodyPr wrap="none">
            <a:spAutoFit/>
          </a:bodyPr>
          <a:lstStyle/>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目的性</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en-US" altLang="zh-CN" sz="2400" dirty="0">
                <a:solidFill>
                  <a:srgbClr val="0070C0"/>
                </a:solidFill>
                <a:latin typeface="黑体" panose="02010609060101010101" pitchFamily="49" charset="-122"/>
                <a:ea typeface="黑体" panose="02010609060101010101" pitchFamily="49" charset="-122"/>
              </a:rPr>
              <a:t> </a:t>
            </a:r>
            <a:r>
              <a:rPr lang="en-US" altLang="zh-CN" sz="2400"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以任务要求为目的，不得偏离</a:t>
            </a:r>
            <a:endParaRPr lang="en-US" altLang="zh-CN" dirty="0" smtClean="0">
              <a:solidFill>
                <a:srgbClr val="0070C0"/>
              </a:solidFill>
              <a:latin typeface="黑体" panose="02010609060101010101" pitchFamily="49" charset="-122"/>
              <a:ea typeface="黑体" panose="02010609060101010101" pitchFamily="49" charset="-122"/>
            </a:endParaRPr>
          </a:p>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两个过程</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基于自然规律的研制过程</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参与研制过程的控制过程</a:t>
            </a:r>
            <a:endParaRPr lang="en-US" altLang="zh-CN" dirty="0" smtClean="0">
              <a:solidFill>
                <a:srgbClr val="0070C0"/>
              </a:solidFill>
              <a:latin typeface="黑体" panose="02010609060101010101" pitchFamily="49" charset="-122"/>
              <a:ea typeface="黑体" panose="02010609060101010101" pitchFamily="49" charset="-122"/>
            </a:endParaRPr>
          </a:p>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整体最优</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局部服从整体，以最小代价达到最优</a:t>
            </a:r>
            <a:endParaRPr lang="en-US" altLang="zh-CN" dirty="0" smtClean="0">
              <a:solidFill>
                <a:srgbClr val="0070C0"/>
              </a:solidFill>
              <a:latin typeface="黑体" panose="02010609060101010101" pitchFamily="49" charset="-122"/>
              <a:ea typeface="黑体" panose="02010609060101010101" pitchFamily="49" charset="-122"/>
            </a:endParaRPr>
          </a:p>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相互关联</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    牵一发动全身</a:t>
            </a:r>
            <a:endParaRPr lang="en-US" altLang="zh-CN" dirty="0">
              <a:solidFill>
                <a:srgbClr val="0070C0"/>
              </a:solidFill>
              <a:latin typeface="黑体" panose="02010609060101010101" pitchFamily="49" charset="-122"/>
              <a:ea typeface="黑体" panose="02010609060101010101" pitchFamily="49" charset="-122"/>
            </a:endParaRPr>
          </a:p>
          <a:p>
            <a:pPr>
              <a:lnSpc>
                <a:spcPts val="4000"/>
              </a:lnSpc>
            </a:pPr>
            <a:endParaRPr lang="en-US" altLang="zh-CN" sz="2400" dirty="0" smtClean="0">
              <a:solidFill>
                <a:srgbClr val="FF0000"/>
              </a:solidFill>
              <a:latin typeface="黑体" panose="02010609060101010101" pitchFamily="49" charset="-122"/>
              <a:ea typeface="黑体" panose="02010609060101010101" pitchFamily="49" charset="-122"/>
            </a:endParaRPr>
          </a:p>
        </p:txBody>
      </p:sp>
      <p:sp>
        <p:nvSpPr>
          <p:cNvPr id="9" name="圆角矩形 8"/>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098" name="Picture 2" descr="https://bkimg.cdn.bcebos.com/pic/0b7b02087bf40ad1ef387ca05e2c11dfa8ecce91"/>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4333" r="7026"/>
          <a:stretch/>
        </p:blipFill>
        <p:spPr bwMode="auto">
          <a:xfrm>
            <a:off x="0" y="4293096"/>
            <a:ext cx="3672408" cy="2192373"/>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236942059"/>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5" name="圆角矩形 4"/>
          <p:cNvSpPr/>
          <p:nvPr/>
        </p:nvSpPr>
        <p:spPr>
          <a:xfrm>
            <a:off x="1115616" y="880790"/>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055458" y="764704"/>
            <a:ext cx="4817345"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航天器系统设计的内涵</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8" name="圆角矩形 7"/>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124" name="Picture 4" descr="https://i1.sinaimg.cn/dy/o/2011-03-09/1299655611_yP4lIv.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1636058"/>
            <a:ext cx="2943225" cy="4762500"/>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p:cNvSpPr/>
          <p:nvPr/>
        </p:nvSpPr>
        <p:spPr>
          <a:xfrm>
            <a:off x="3464131" y="1636058"/>
            <a:ext cx="5710218" cy="5221942"/>
          </a:xfrm>
          <a:prstGeom prst="rect">
            <a:avLst/>
          </a:prstGeom>
        </p:spPr>
        <p:txBody>
          <a:bodyPr wrap="none">
            <a:spAutoFit/>
          </a:bodyPr>
          <a:lstStyle/>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系统级设计的作用</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en-US" altLang="zh-CN" sz="2400"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从技术层面进行全面论证，形成总体方案，</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为系统工程研制起到纲领作用</a:t>
            </a:r>
            <a:endParaRPr lang="en-US" altLang="zh-CN" dirty="0" smtClean="0">
              <a:solidFill>
                <a:srgbClr val="0070C0"/>
              </a:solidFill>
              <a:latin typeface="黑体" panose="02010609060101010101" pitchFamily="49" charset="-122"/>
              <a:ea typeface="黑体" panose="02010609060101010101" pitchFamily="49" charset="-122"/>
            </a:endParaRPr>
          </a:p>
          <a:p>
            <a:pPr marL="571500" indent="-571500">
              <a:lnSpc>
                <a:spcPts val="4000"/>
              </a:lnSpc>
              <a:buFont typeface="Wingdings" panose="05000000000000000000" pitchFamily="2" charset="2"/>
              <a:buChar char="u"/>
            </a:pPr>
            <a:r>
              <a:rPr lang="zh-CN" altLang="en-US" sz="2400" dirty="0">
                <a:solidFill>
                  <a:srgbClr val="FF0000"/>
                </a:solidFill>
                <a:latin typeface="黑体" panose="02010609060101010101" pitchFamily="49" charset="-122"/>
                <a:ea typeface="黑体" panose="02010609060101010101" pitchFamily="49" charset="-122"/>
              </a:rPr>
              <a:t>系统级设计</a:t>
            </a:r>
            <a:r>
              <a:rPr lang="zh-CN" altLang="en-US" sz="2400" dirty="0" smtClean="0">
                <a:solidFill>
                  <a:srgbClr val="FF0000"/>
                </a:solidFill>
                <a:latin typeface="黑体" panose="02010609060101010101" pitchFamily="49" charset="-122"/>
                <a:ea typeface="黑体" panose="02010609060101010101" pitchFamily="49" charset="-122"/>
              </a:rPr>
              <a:t>的任务</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设计能够满足应用需求的总体方案，依据</a:t>
            </a:r>
            <a:r>
              <a:rPr lang="zh-CN" altLang="en-US" dirty="0" smtClean="0">
                <a:solidFill>
                  <a:srgbClr val="0070C0"/>
                </a:solidFill>
                <a:latin typeface="黑体" panose="02010609060101010101" pitchFamily="49" charset="-122"/>
                <a:ea typeface="黑体" panose="02010609060101010101" pitchFamily="49" charset="-122"/>
              </a:rPr>
              <a:t>该</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方案向各分系统下达研制任务书，并最终完</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成系统总体设计（集成、测试、实验等）</a:t>
            </a:r>
            <a:endParaRPr lang="en-US" altLang="zh-CN" dirty="0" smtClean="0">
              <a:solidFill>
                <a:srgbClr val="0070C0"/>
              </a:solidFill>
              <a:latin typeface="黑体" panose="02010609060101010101" pitchFamily="49" charset="-122"/>
              <a:ea typeface="黑体" panose="02010609060101010101" pitchFamily="49" charset="-122"/>
            </a:endParaRPr>
          </a:p>
          <a:p>
            <a:pPr marL="571500" indent="-571500">
              <a:lnSpc>
                <a:spcPts val="4000"/>
              </a:lnSpc>
              <a:buFont typeface="Wingdings" panose="05000000000000000000" pitchFamily="2" charset="2"/>
              <a:buChar char="u"/>
            </a:pPr>
            <a:r>
              <a:rPr lang="zh-CN" altLang="en-US" sz="2400" dirty="0">
                <a:solidFill>
                  <a:srgbClr val="FF0000"/>
                </a:solidFill>
                <a:latin typeface="黑体" panose="02010609060101010101" pitchFamily="49" charset="-122"/>
                <a:ea typeface="黑体" panose="02010609060101010101" pitchFamily="49" charset="-122"/>
              </a:rPr>
              <a:t>系统级设计</a:t>
            </a:r>
            <a:r>
              <a:rPr lang="zh-CN" altLang="en-US" sz="2400" dirty="0" smtClean="0">
                <a:solidFill>
                  <a:srgbClr val="FF0000"/>
                </a:solidFill>
                <a:latin typeface="黑体" panose="02010609060101010101" pitchFamily="49" charset="-122"/>
                <a:ea typeface="黑体" panose="02010609060101010101" pitchFamily="49" charset="-122"/>
              </a:rPr>
              <a:t>的性质</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    层次性、系统性、程序性、创造性</a:t>
            </a:r>
            <a:endParaRPr lang="en-US" altLang="zh-CN" dirty="0">
              <a:solidFill>
                <a:srgbClr val="0070C0"/>
              </a:solidFill>
              <a:latin typeface="黑体" panose="02010609060101010101" pitchFamily="49" charset="-122"/>
              <a:ea typeface="黑体" panose="02010609060101010101" pitchFamily="49" charset="-122"/>
            </a:endParaRPr>
          </a:p>
          <a:p>
            <a:pPr>
              <a:lnSpc>
                <a:spcPts val="4000"/>
              </a:lnSpc>
            </a:pPr>
            <a:endParaRPr lang="en-US" altLang="zh-CN" sz="2400" dirty="0" smtClean="0">
              <a:solidFill>
                <a:srgbClr val="FF0000"/>
              </a:solidFill>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2578301656"/>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5" name="圆角矩形 4"/>
          <p:cNvSpPr/>
          <p:nvPr/>
        </p:nvSpPr>
        <p:spPr>
          <a:xfrm>
            <a:off x="1115616" y="880790"/>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043608" y="764704"/>
            <a:ext cx="5743881"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航天器系统设计的特殊要求</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8" name="圆角矩形 7"/>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411144" y="1411035"/>
            <a:ext cx="5607625" cy="5221942"/>
          </a:xfrm>
          <a:prstGeom prst="rect">
            <a:avLst/>
          </a:prstGeom>
        </p:spPr>
        <p:txBody>
          <a:bodyPr wrap="none">
            <a:spAutoFit/>
          </a:bodyPr>
          <a:lstStyle/>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适应太空环境</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en-US" altLang="zh-CN" sz="2400" dirty="0">
                <a:solidFill>
                  <a:srgbClr val="FF0000"/>
                </a:solidFill>
                <a:latin typeface="黑体" panose="02010609060101010101" pitchFamily="49" charset="-122"/>
                <a:ea typeface="黑体" panose="02010609060101010101" pitchFamily="49" charset="-122"/>
              </a:rPr>
              <a:t> </a:t>
            </a:r>
            <a:r>
              <a:rPr lang="en-US" altLang="zh-CN" sz="2400" dirty="0" smtClean="0">
                <a:solidFill>
                  <a:srgbClr val="FF000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适应原子氧、真空、宇宙粒子辐射、</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太阳电磁辐射</a:t>
            </a:r>
            <a:r>
              <a:rPr lang="zh-CN" altLang="en-US" dirty="0" smtClean="0">
                <a:solidFill>
                  <a:srgbClr val="0070C0"/>
                </a:solidFill>
                <a:latin typeface="黑体" panose="02010609060101010101" pitchFamily="49" charset="-122"/>
                <a:ea typeface="黑体" panose="02010609060101010101" pitchFamily="49" charset="-122"/>
              </a:rPr>
              <a:t>等</a:t>
            </a:r>
            <a:endParaRPr lang="en-US" altLang="zh-CN" dirty="0" smtClean="0">
              <a:solidFill>
                <a:srgbClr val="0070C0"/>
              </a:solidFill>
              <a:latin typeface="黑体" panose="02010609060101010101" pitchFamily="49" charset="-122"/>
              <a:ea typeface="黑体" panose="02010609060101010101" pitchFamily="49" charset="-122"/>
            </a:endParaRPr>
          </a:p>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满足分系统约束条件</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运载火箭集成、安装及发射约束</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    发射场地约束（加注、加电、通信等）</a:t>
            </a:r>
            <a:endParaRPr lang="en-US" altLang="zh-CN" dirty="0">
              <a:solidFill>
                <a:srgbClr val="0070C0"/>
              </a:solidFill>
              <a:latin typeface="黑体" panose="02010609060101010101" pitchFamily="49" charset="-122"/>
              <a:ea typeface="黑体" panose="02010609060101010101" pitchFamily="49" charset="-122"/>
            </a:endParaRPr>
          </a:p>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    地面应用约束（测控系统、数据传输等）</a:t>
            </a:r>
            <a:endParaRPr lang="en-US" altLang="zh-CN" dirty="0" smtClean="0">
              <a:solidFill>
                <a:srgbClr val="0070C0"/>
              </a:solidFill>
              <a:latin typeface="黑体" panose="02010609060101010101" pitchFamily="49" charset="-122"/>
              <a:ea typeface="黑体" panose="02010609060101010101" pitchFamily="49" charset="-122"/>
            </a:endParaRPr>
          </a:p>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长寿命高可靠性</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    真空热设计、抗应力设计、容错冗余设计、</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    潜通路分析、电磁兼容设计、备份设计等</a:t>
            </a:r>
            <a:endParaRPr lang="en-US" altLang="zh-CN" sz="2400" dirty="0" smtClean="0">
              <a:solidFill>
                <a:srgbClr val="FF0000"/>
              </a:solidFill>
              <a:latin typeface="黑体" panose="02010609060101010101" pitchFamily="49" charset="-122"/>
              <a:ea typeface="黑体" panose="02010609060101010101" pitchFamily="49" charset="-122"/>
            </a:endParaRPr>
          </a:p>
        </p:txBody>
      </p:sp>
      <p:pic>
        <p:nvPicPr>
          <p:cNvPr id="6146" name="Picture 2" descr="https://pic1.zhimg.com/v2-69a732c66432d17ee8867093a77f00e8_r.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5922" b="14492"/>
          <a:stretch/>
        </p:blipFill>
        <p:spPr bwMode="auto">
          <a:xfrm>
            <a:off x="102260" y="2031669"/>
            <a:ext cx="3308884" cy="164408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s://img2.baidu.com/it/u=494721268,4131379291&amp;fm=253&amp;fmt=auto&amp;app=120&amp;f=JPEG?w=500&amp;h=907"/>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438" y="4149080"/>
            <a:ext cx="1309955" cy="2016218"/>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descr="https://clouddistribute-static.zjsnews.cn/1658885700707.jpe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427461" y="4516304"/>
            <a:ext cx="1983683" cy="151115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777101965"/>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4" name="六边形 3"/>
          <p:cNvSpPr/>
          <p:nvPr/>
        </p:nvSpPr>
        <p:spPr>
          <a:xfrm>
            <a:off x="1475656" y="1986707"/>
            <a:ext cx="6390605" cy="577056"/>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buFont typeface="Arial" panose="020B0604020202020204" pitchFamily="34" charset="0"/>
              <a:buNone/>
              <a:defRPr/>
            </a:pPr>
            <a:r>
              <a:rPr lang="zh-CN" altLang="en-US" sz="2400" b="1" noProof="1" smtClean="0">
                <a:solidFill>
                  <a:schemeClr val="bg1"/>
                </a:solidFill>
                <a:latin typeface="黑体" pitchFamily="49" charset="-122"/>
                <a:ea typeface="黑体" pitchFamily="49" charset="-122"/>
                <a:cs typeface="Times New Roman" panose="02020603050405020304" pitchFamily="18" charset="0"/>
              </a:rPr>
              <a:t>什么是航天器系统工程？</a:t>
            </a:r>
            <a:endParaRPr lang="zh-CN" sz="2400" b="1" noProof="1">
              <a:solidFill>
                <a:schemeClr val="bg1"/>
              </a:solidFill>
              <a:latin typeface="黑体" pitchFamily="49" charset="-122"/>
              <a:ea typeface="黑体" pitchFamily="49" charset="-122"/>
              <a:cs typeface="Times New Roman" panose="02020603050405020304" pitchFamily="18" charset="0"/>
            </a:endParaRPr>
          </a:p>
        </p:txBody>
      </p:sp>
      <p:sp>
        <p:nvSpPr>
          <p:cNvPr id="5" name="六边形 4"/>
          <p:cNvSpPr/>
          <p:nvPr/>
        </p:nvSpPr>
        <p:spPr>
          <a:xfrm>
            <a:off x="1547677" y="2026707"/>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smtClean="0">
                <a:solidFill>
                  <a:schemeClr val="accent1">
                    <a:lumMod val="75000"/>
                  </a:schemeClr>
                </a:solidFill>
                <a:latin typeface="黑体" pitchFamily="49" charset="-122"/>
                <a:ea typeface="黑体" pitchFamily="49" charset="-122"/>
                <a:cs typeface="Times New Roman" panose="02020603050405020304" pitchFamily="18" charset="0"/>
                <a:sym typeface="+mn-lt"/>
              </a:rPr>
              <a:t>一</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7" name="六边形 6"/>
          <p:cNvSpPr/>
          <p:nvPr/>
        </p:nvSpPr>
        <p:spPr>
          <a:xfrm>
            <a:off x="1475656" y="2780928"/>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buFont typeface="Arial" panose="020B0604020202020204" pitchFamily="34" charset="0"/>
              <a:buNone/>
              <a:defRPr/>
            </a:pPr>
            <a:r>
              <a:rPr lang="zh-CN" altLang="en-US" sz="2400" noProof="1" smtClean="0">
                <a:solidFill>
                  <a:schemeClr val="bg1"/>
                </a:solidFill>
                <a:latin typeface="黑体" pitchFamily="49" charset="-122"/>
                <a:ea typeface="黑体" pitchFamily="49" charset="-122"/>
                <a:cs typeface="Times New Roman" panose="02020603050405020304" pitchFamily="18" charset="0"/>
                <a:sym typeface="+mn-lt"/>
              </a:rPr>
              <a:t>什么是航天器系统工程的设计理念？</a:t>
            </a:r>
            <a:endParaRPr lang="zh-CN" altLang="en-US" sz="2400" b="1" noProof="1">
              <a:solidFill>
                <a:schemeClr val="bg1"/>
              </a:solidFill>
              <a:latin typeface="黑体" pitchFamily="49" charset="-122"/>
              <a:ea typeface="黑体" pitchFamily="49" charset="-122"/>
              <a:cs typeface="Times New Roman" panose="02020603050405020304" pitchFamily="18" charset="0"/>
              <a:sym typeface="+mn-lt"/>
            </a:endParaRPr>
          </a:p>
        </p:txBody>
      </p:sp>
      <p:sp>
        <p:nvSpPr>
          <p:cNvPr id="8" name="六边形 7"/>
          <p:cNvSpPr/>
          <p:nvPr/>
        </p:nvSpPr>
        <p:spPr>
          <a:xfrm>
            <a:off x="1547677" y="2820724"/>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二</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9" name="六边形 8"/>
          <p:cNvSpPr/>
          <p:nvPr/>
        </p:nvSpPr>
        <p:spPr>
          <a:xfrm>
            <a:off x="1475656" y="4365104"/>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00" eaLnBrk="0" hangingPunct="0">
              <a:defRPr/>
            </a:pPr>
            <a:r>
              <a:rPr lang="zh-CN" altLang="en-US" sz="2400" noProof="1" smtClean="0">
                <a:solidFill>
                  <a:schemeClr val="bg1"/>
                </a:solidFill>
                <a:latin typeface="黑体" pitchFamily="49" charset="-122"/>
                <a:ea typeface="黑体" pitchFamily="49" charset="-122"/>
                <a:cs typeface="Times New Roman" panose="02020603050405020304" pitchFamily="18" charset="0"/>
                <a:sym typeface="+mn-lt"/>
              </a:rPr>
              <a:t>什么</a:t>
            </a:r>
            <a:r>
              <a:rPr lang="zh-CN" altLang="en-US" sz="2400" noProof="1">
                <a:solidFill>
                  <a:schemeClr val="bg1"/>
                </a:solidFill>
                <a:latin typeface="黑体" pitchFamily="49" charset="-122"/>
                <a:ea typeface="黑体" pitchFamily="49" charset="-122"/>
                <a:cs typeface="Times New Roman" panose="02020603050405020304" pitchFamily="18" charset="0"/>
                <a:sym typeface="+mn-lt"/>
              </a:rPr>
              <a:t>是航天器电子系统</a:t>
            </a:r>
            <a:r>
              <a:rPr lang="zh-CN" altLang="en-US" sz="2400" noProof="1">
                <a:solidFill>
                  <a:schemeClr val="bg1"/>
                </a:solidFill>
                <a:latin typeface="黑体" pitchFamily="49" charset="-122"/>
                <a:ea typeface="黑体" pitchFamily="49" charset="-122"/>
                <a:cs typeface="Times New Roman" panose="02020603050405020304" pitchFamily="18" charset="0"/>
                <a:sym typeface="+mn-lt"/>
              </a:rPr>
              <a:t>构成</a:t>
            </a:r>
            <a:r>
              <a:rPr lang="zh-CN" altLang="en-US" sz="2400" noProof="1" smtClean="0">
                <a:solidFill>
                  <a:schemeClr val="bg1"/>
                </a:solidFill>
                <a:latin typeface="黑体" pitchFamily="49" charset="-122"/>
                <a:ea typeface="黑体" pitchFamily="49" charset="-122"/>
                <a:cs typeface="Times New Roman" panose="02020603050405020304" pitchFamily="18" charset="0"/>
                <a:sym typeface="+mn-lt"/>
              </a:rPr>
              <a:t>？</a:t>
            </a:r>
            <a:endParaRPr lang="zh-CN" altLang="en-US" sz="2400" noProof="1">
              <a:solidFill>
                <a:schemeClr val="bg1"/>
              </a:solidFill>
              <a:latin typeface="黑体" pitchFamily="49" charset="-122"/>
              <a:ea typeface="黑体" pitchFamily="49" charset="-122"/>
              <a:cs typeface="Times New Roman" panose="02020603050405020304" pitchFamily="18" charset="0"/>
              <a:sym typeface="+mn-lt"/>
            </a:endParaRPr>
          </a:p>
        </p:txBody>
      </p:sp>
      <p:sp>
        <p:nvSpPr>
          <p:cNvPr id="10" name="六边形 9"/>
          <p:cNvSpPr/>
          <p:nvPr/>
        </p:nvSpPr>
        <p:spPr>
          <a:xfrm>
            <a:off x="1547810" y="4407781"/>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四</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1" name="六边形 10"/>
          <p:cNvSpPr/>
          <p:nvPr/>
        </p:nvSpPr>
        <p:spPr>
          <a:xfrm>
            <a:off x="1475656" y="3573016"/>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en-US" sz="2400" noProof="1">
                <a:solidFill>
                  <a:srgbClr val="FFFF00"/>
                </a:solidFill>
                <a:latin typeface="黑体" pitchFamily="49" charset="-122"/>
                <a:ea typeface="黑体" pitchFamily="49" charset="-122"/>
                <a:cs typeface="Times New Roman" panose="02020603050405020304" pitchFamily="18" charset="0"/>
                <a:sym typeface="+mn-lt"/>
              </a:rPr>
              <a:t>什么是航天器电子系统设计理念？</a:t>
            </a:r>
            <a:endParaRPr lang="zh-CN" altLang="en-US" sz="2400" b="1" noProof="1">
              <a:solidFill>
                <a:srgbClr val="FFFF00"/>
              </a:solidFill>
              <a:latin typeface="黑体" pitchFamily="49" charset="-122"/>
              <a:ea typeface="黑体" pitchFamily="49" charset="-122"/>
              <a:cs typeface="Times New Roman" panose="02020603050405020304" pitchFamily="18" charset="0"/>
              <a:sym typeface="+mn-lt"/>
            </a:endParaRPr>
          </a:p>
        </p:txBody>
      </p:sp>
      <p:sp>
        <p:nvSpPr>
          <p:cNvPr id="12" name="六边形 11"/>
          <p:cNvSpPr/>
          <p:nvPr/>
        </p:nvSpPr>
        <p:spPr>
          <a:xfrm>
            <a:off x="1524137" y="3618055"/>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smtClean="0">
                <a:solidFill>
                  <a:schemeClr val="accent1">
                    <a:lumMod val="75000"/>
                  </a:schemeClr>
                </a:solidFill>
                <a:latin typeface="黑体" pitchFamily="49" charset="-122"/>
                <a:ea typeface="黑体" pitchFamily="49" charset="-122"/>
                <a:cs typeface="Times New Roman" panose="02020603050405020304" pitchFamily="18" charset="0"/>
                <a:sym typeface="+mn-lt"/>
              </a:rPr>
              <a:t>三</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Tree>
    <p:custDataLst>
      <p:tags r:id="rId1"/>
    </p:custDataLst>
    <p:extLst>
      <p:ext uri="{BB962C8B-B14F-4D97-AF65-F5344CB8AC3E}">
        <p14:creationId xmlns:p14="http://schemas.microsoft.com/office/powerpoint/2010/main" val="348798315"/>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14" name="圆角矩形 13"/>
          <p:cNvSpPr/>
          <p:nvPr/>
        </p:nvSpPr>
        <p:spPr>
          <a:xfrm>
            <a:off x="1115616" y="880790"/>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15616" y="764704"/>
            <a:ext cx="4817344"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航天器系统设计的流程</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16" name="圆角矩形 15"/>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170" name="Picture 2" descr="https://p9.itc.cn/images01/20211222/d92d5d74efc54b008dbce6699f5e7369.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7783" y="1482682"/>
            <a:ext cx="3723255" cy="1800200"/>
          </a:xfrm>
          <a:prstGeom prst="rect">
            <a:avLst/>
          </a:prstGeom>
          <a:noFill/>
          <a:extLst>
            <a:ext uri="{909E8E84-426E-40DD-AFC4-6F175D3DCCD1}">
              <a14:hiddenFill xmlns:a14="http://schemas.microsoft.com/office/drawing/2010/main">
                <a:solidFill>
                  <a:srgbClr val="FFFFFF"/>
                </a:solidFill>
              </a14:hiddenFill>
            </a:ext>
          </a:extLst>
        </p:spPr>
      </p:pic>
      <p:sp>
        <p:nvSpPr>
          <p:cNvPr id="17" name="矩形 16"/>
          <p:cNvSpPr/>
          <p:nvPr/>
        </p:nvSpPr>
        <p:spPr>
          <a:xfrm>
            <a:off x="1022771" y="3316239"/>
            <a:ext cx="2710999" cy="523220"/>
          </a:xfrm>
          <a:prstGeom prst="rect">
            <a:avLst/>
          </a:prstGeom>
        </p:spPr>
        <p:txBody>
          <a:bodyPr wrap="none">
            <a:spAutoFit/>
          </a:bodyPr>
          <a:lstStyle/>
          <a:p>
            <a:pPr algn="r"/>
            <a:r>
              <a:rPr lang="en-US" altLang="zh-CN" sz="2800" dirty="0" smtClean="0">
                <a:solidFill>
                  <a:srgbClr val="0000FF"/>
                </a:solidFill>
                <a:latin typeface="黑体" panose="02010609060101010101" pitchFamily="49" charset="-122"/>
                <a:ea typeface="黑体" panose="02010609060101010101" pitchFamily="49" charset="-122"/>
              </a:rPr>
              <a:t>1</a:t>
            </a:r>
            <a:r>
              <a:rPr lang="en-US" altLang="zh-CN" sz="2800" dirty="0">
                <a:solidFill>
                  <a:srgbClr val="0000FF"/>
                </a:solidFill>
                <a:latin typeface="黑体" panose="02010609060101010101" pitchFamily="49" charset="-122"/>
                <a:ea typeface="黑体" panose="02010609060101010101" pitchFamily="49" charset="-122"/>
              </a:rPr>
              <a:t>.</a:t>
            </a:r>
            <a:r>
              <a:rPr lang="zh-CN" altLang="en-US" sz="2800" dirty="0" smtClean="0">
                <a:solidFill>
                  <a:srgbClr val="0000FF"/>
                </a:solidFill>
                <a:latin typeface="黑体" panose="02010609060101010101" pitchFamily="49" charset="-122"/>
                <a:ea typeface="黑体" panose="02010609060101010101" pitchFamily="49" charset="-122"/>
              </a:rPr>
              <a:t>任务剖面分析</a:t>
            </a:r>
            <a:endParaRPr lang="en-US" altLang="zh-CN" sz="2800" dirty="0">
              <a:solidFill>
                <a:srgbClr val="0000FF"/>
              </a:solidFill>
              <a:latin typeface="黑体" panose="02010609060101010101" pitchFamily="49" charset="-122"/>
              <a:ea typeface="黑体" panose="02010609060101010101" pitchFamily="49" charset="-122"/>
            </a:endParaRPr>
          </a:p>
        </p:txBody>
      </p:sp>
      <p:sp>
        <p:nvSpPr>
          <p:cNvPr id="19" name="矩形 18"/>
          <p:cNvSpPr/>
          <p:nvPr/>
        </p:nvSpPr>
        <p:spPr>
          <a:xfrm>
            <a:off x="5394723" y="3314839"/>
            <a:ext cx="2710999" cy="523220"/>
          </a:xfrm>
          <a:prstGeom prst="rect">
            <a:avLst/>
          </a:prstGeom>
        </p:spPr>
        <p:txBody>
          <a:bodyPr wrap="none">
            <a:spAutoFit/>
          </a:bodyPr>
          <a:lstStyle/>
          <a:p>
            <a:pPr algn="r"/>
            <a:r>
              <a:rPr lang="en-US" altLang="zh-CN" sz="2800" dirty="0" smtClean="0">
                <a:solidFill>
                  <a:srgbClr val="0000FF"/>
                </a:solidFill>
                <a:latin typeface="黑体" panose="02010609060101010101" pitchFamily="49" charset="-122"/>
                <a:ea typeface="黑体" panose="02010609060101010101" pitchFamily="49" charset="-122"/>
              </a:rPr>
              <a:t>2.</a:t>
            </a:r>
            <a:r>
              <a:rPr lang="zh-CN" altLang="en-US" sz="2800" dirty="0" smtClean="0">
                <a:solidFill>
                  <a:srgbClr val="0000FF"/>
                </a:solidFill>
                <a:latin typeface="黑体" panose="02010609060101010101" pitchFamily="49" charset="-122"/>
                <a:ea typeface="黑体" panose="02010609060101010101" pitchFamily="49" charset="-122"/>
              </a:rPr>
              <a:t>系统</a:t>
            </a:r>
            <a:r>
              <a:rPr lang="zh-CN" altLang="en-US" sz="2800" dirty="0">
                <a:solidFill>
                  <a:srgbClr val="0000FF"/>
                </a:solidFill>
                <a:latin typeface="黑体" panose="02010609060101010101" pitchFamily="49" charset="-122"/>
                <a:ea typeface="黑体" panose="02010609060101010101" pitchFamily="49" charset="-122"/>
              </a:rPr>
              <a:t>总体设计</a:t>
            </a:r>
            <a:endParaRPr lang="en-US" altLang="zh-CN" sz="2800" dirty="0">
              <a:solidFill>
                <a:srgbClr val="0000FF"/>
              </a:solidFill>
              <a:latin typeface="黑体" panose="02010609060101010101" pitchFamily="49" charset="-122"/>
              <a:ea typeface="黑体" panose="02010609060101010101" pitchFamily="49" charset="-122"/>
            </a:endParaRPr>
          </a:p>
        </p:txBody>
      </p:sp>
      <p:pic>
        <p:nvPicPr>
          <p:cNvPr id="7174" name="Picture 6" descr="https://p4.itc.cn/q_70/images03/20210725/f330c481d3154dd8a04037047e996493.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40195" y="1469359"/>
            <a:ext cx="3551852" cy="193077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697783" y="1462033"/>
            <a:ext cx="3723255" cy="2376026"/>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5056394" y="1456854"/>
            <a:ext cx="3723255" cy="2381205"/>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842433" y="5892319"/>
            <a:ext cx="3071675" cy="523220"/>
          </a:xfrm>
          <a:prstGeom prst="rect">
            <a:avLst/>
          </a:prstGeom>
        </p:spPr>
        <p:txBody>
          <a:bodyPr wrap="none">
            <a:spAutoFit/>
          </a:bodyPr>
          <a:lstStyle/>
          <a:p>
            <a:pPr algn="r"/>
            <a:r>
              <a:rPr lang="en-US" altLang="zh-CN" sz="2800" dirty="0" smtClean="0">
                <a:solidFill>
                  <a:srgbClr val="0000FF"/>
                </a:solidFill>
                <a:latin typeface="黑体" panose="02010609060101010101" pitchFamily="49" charset="-122"/>
                <a:ea typeface="黑体" panose="02010609060101010101" pitchFamily="49" charset="-122"/>
              </a:rPr>
              <a:t>3.</a:t>
            </a:r>
            <a:r>
              <a:rPr lang="zh-CN" altLang="en-US" sz="2800" dirty="0" smtClean="0">
                <a:solidFill>
                  <a:srgbClr val="0000FF"/>
                </a:solidFill>
                <a:latin typeface="黑体" panose="02010609060101010101" pitchFamily="49" charset="-122"/>
                <a:ea typeface="黑体" panose="02010609060101010101" pitchFamily="49" charset="-122"/>
              </a:rPr>
              <a:t>分系统总体设计</a:t>
            </a:r>
            <a:endParaRPr lang="en-US" altLang="zh-CN" sz="2800" dirty="0">
              <a:solidFill>
                <a:srgbClr val="0000FF"/>
              </a:solidFill>
              <a:latin typeface="黑体" panose="02010609060101010101" pitchFamily="49" charset="-122"/>
              <a:ea typeface="黑体" panose="02010609060101010101" pitchFamily="49" charset="-122"/>
            </a:endParaRPr>
          </a:p>
        </p:txBody>
      </p:sp>
      <p:sp>
        <p:nvSpPr>
          <p:cNvPr id="24" name="矩形 23"/>
          <p:cNvSpPr/>
          <p:nvPr/>
        </p:nvSpPr>
        <p:spPr>
          <a:xfrm>
            <a:off x="5394723" y="5885956"/>
            <a:ext cx="2710999" cy="523220"/>
          </a:xfrm>
          <a:prstGeom prst="rect">
            <a:avLst/>
          </a:prstGeom>
        </p:spPr>
        <p:txBody>
          <a:bodyPr wrap="none">
            <a:spAutoFit/>
          </a:bodyPr>
          <a:lstStyle/>
          <a:p>
            <a:pPr algn="r"/>
            <a:r>
              <a:rPr lang="en-US" altLang="zh-CN" sz="2800" dirty="0" smtClean="0">
                <a:solidFill>
                  <a:srgbClr val="0000FF"/>
                </a:solidFill>
                <a:latin typeface="黑体" panose="02010609060101010101" pitchFamily="49" charset="-122"/>
                <a:ea typeface="黑体" panose="02010609060101010101" pitchFamily="49" charset="-122"/>
              </a:rPr>
              <a:t>4.</a:t>
            </a:r>
            <a:r>
              <a:rPr lang="zh-CN" altLang="en-US" sz="2800" dirty="0" smtClean="0">
                <a:solidFill>
                  <a:srgbClr val="0000FF"/>
                </a:solidFill>
                <a:latin typeface="黑体" panose="02010609060101010101" pitchFamily="49" charset="-122"/>
                <a:ea typeface="黑体" panose="02010609060101010101" pitchFamily="49" charset="-122"/>
              </a:rPr>
              <a:t>单机总体设计</a:t>
            </a:r>
            <a:endParaRPr lang="en-US" altLang="zh-CN" sz="2800" dirty="0">
              <a:solidFill>
                <a:srgbClr val="0000FF"/>
              </a:solidFill>
              <a:latin typeface="黑体" panose="02010609060101010101" pitchFamily="49" charset="-122"/>
              <a:ea typeface="黑体" panose="02010609060101010101" pitchFamily="49" charset="-122"/>
            </a:endParaRPr>
          </a:p>
        </p:txBody>
      </p:sp>
      <p:sp>
        <p:nvSpPr>
          <p:cNvPr id="26" name="矩形 25"/>
          <p:cNvSpPr/>
          <p:nvPr/>
        </p:nvSpPr>
        <p:spPr>
          <a:xfrm>
            <a:off x="697783" y="3916998"/>
            <a:ext cx="3723255" cy="2547666"/>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5054493" y="3916998"/>
            <a:ext cx="3723255" cy="2547666"/>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176" name="Picture 8" descr="https://static.tianyancha.com/patent/abstractPic/CN/A/110/953/CN110953088A_HDA0002308463680000011.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24374" y="4150030"/>
            <a:ext cx="3208661" cy="1693164"/>
          </a:xfrm>
          <a:prstGeom prst="rect">
            <a:avLst/>
          </a:prstGeom>
          <a:noFill/>
          <a:extLst>
            <a:ext uri="{909E8E84-426E-40DD-AFC4-6F175D3DCCD1}">
              <a14:hiddenFill xmlns:a14="http://schemas.microsoft.com/office/drawing/2010/main">
                <a:solidFill>
                  <a:srgbClr val="FFFFFF"/>
                </a:solidFill>
              </a14:hiddenFill>
            </a:ext>
          </a:extLst>
        </p:spPr>
      </p:pic>
      <p:pic>
        <p:nvPicPr>
          <p:cNvPr id="7180" name="Picture 12" descr="https://pics2.baidu.com/feed/aa18972bd40735faced9b817895aefbb0f240802.jpeg?token=ed6cc348fef6a1f6b26fad15cc4233bb"/>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30723" y="4219906"/>
            <a:ext cx="2055359" cy="169264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820393471"/>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14" name="圆角矩形 13"/>
          <p:cNvSpPr/>
          <p:nvPr/>
        </p:nvSpPr>
        <p:spPr>
          <a:xfrm>
            <a:off x="1137761" y="855857"/>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50002" y="740488"/>
            <a:ext cx="2964273"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任务剖面分析</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16" name="圆角矩形 15"/>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170" name="Picture 2" descr="https://p9.itc.cn/images01/20211222/d92d5d74efc54b008dbce6699f5e7369.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4020" y="1638948"/>
            <a:ext cx="3334686" cy="1612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表格 2"/>
          <p:cNvGraphicFramePr>
            <a:graphicFrameLocks noGrp="1"/>
          </p:cNvGraphicFramePr>
          <p:nvPr>
            <p:extLst>
              <p:ext uri="{D42A27DB-BD31-4B8C-83A1-F6EECF244321}">
                <p14:modId xmlns:p14="http://schemas.microsoft.com/office/powerpoint/2010/main" val="3938213186"/>
              </p:ext>
            </p:extLst>
          </p:nvPr>
        </p:nvGraphicFramePr>
        <p:xfrm>
          <a:off x="557554" y="3315058"/>
          <a:ext cx="8406935" cy="3212945"/>
        </p:xfrm>
        <a:graphic>
          <a:graphicData uri="http://schemas.openxmlformats.org/drawingml/2006/table">
            <a:tbl>
              <a:tblPr firstRow="1" bandRow="1">
                <a:tableStyleId>{5C22544A-7EE6-4342-B048-85BDC9FD1C3A}</a:tableStyleId>
              </a:tblPr>
              <a:tblGrid>
                <a:gridCol w="942482">
                  <a:extLst>
                    <a:ext uri="{9D8B030D-6E8A-4147-A177-3AD203B41FA5}">
                      <a16:colId xmlns:a16="http://schemas.microsoft.com/office/drawing/2014/main" val="4210710430"/>
                    </a:ext>
                  </a:extLst>
                </a:gridCol>
                <a:gridCol w="1432572">
                  <a:extLst>
                    <a:ext uri="{9D8B030D-6E8A-4147-A177-3AD203B41FA5}">
                      <a16:colId xmlns:a16="http://schemas.microsoft.com/office/drawing/2014/main" val="782754889"/>
                    </a:ext>
                  </a:extLst>
                </a:gridCol>
                <a:gridCol w="6031881">
                  <a:extLst>
                    <a:ext uri="{9D8B030D-6E8A-4147-A177-3AD203B41FA5}">
                      <a16:colId xmlns:a16="http://schemas.microsoft.com/office/drawing/2014/main" val="1141688157"/>
                    </a:ext>
                  </a:extLst>
                </a:gridCol>
              </a:tblGrid>
              <a:tr h="514573">
                <a:tc>
                  <a:txBody>
                    <a:bodyPr/>
                    <a:lstStyle/>
                    <a:p>
                      <a:r>
                        <a:rPr lang="zh-CN" altLang="en-US" dirty="0" smtClean="0">
                          <a:latin typeface="黑体" panose="02010609060101010101" pitchFamily="49" charset="-122"/>
                          <a:ea typeface="黑体" panose="02010609060101010101" pitchFamily="49" charset="-122"/>
                        </a:rPr>
                        <a:t>序号</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项目名称</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详细内容</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468929875"/>
                  </a:ext>
                </a:extLst>
              </a:tr>
              <a:tr h="514573">
                <a:tc>
                  <a:txBody>
                    <a:bodyPr/>
                    <a:lstStyle/>
                    <a:p>
                      <a:r>
                        <a:rPr lang="en-US" altLang="zh-CN" dirty="0" smtClean="0">
                          <a:latin typeface="黑体" panose="02010609060101010101" pitchFamily="49" charset="-122"/>
                          <a:ea typeface="黑体" panose="02010609060101010101" pitchFamily="49" charset="-122"/>
                        </a:rPr>
                        <a:t>1</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飞行阶段</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航天器的飞行任务阶段：发射段、状态建立段、在轨测试段、在轨飞行段等</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3183984101"/>
                  </a:ext>
                </a:extLst>
              </a:tr>
              <a:tr h="514573">
                <a:tc>
                  <a:txBody>
                    <a:bodyPr/>
                    <a:lstStyle/>
                    <a:p>
                      <a:r>
                        <a:rPr lang="en-US" altLang="zh-CN" dirty="0" smtClean="0">
                          <a:latin typeface="黑体" panose="02010609060101010101" pitchFamily="49" charset="-122"/>
                          <a:ea typeface="黑体" panose="02010609060101010101" pitchFamily="49" charset="-122"/>
                        </a:rPr>
                        <a:t>2</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触发事件</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激活阶段的关键事件：一级助推器脱落、太阳翼展开等</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772750790"/>
                  </a:ext>
                </a:extLst>
              </a:tr>
              <a:tr h="514573">
                <a:tc>
                  <a:txBody>
                    <a:bodyPr/>
                    <a:lstStyle/>
                    <a:p>
                      <a:r>
                        <a:rPr lang="en-US" altLang="zh-CN" dirty="0" smtClean="0">
                          <a:latin typeface="黑体" panose="02010609060101010101" pitchFamily="49" charset="-122"/>
                          <a:ea typeface="黑体" panose="02010609060101010101" pitchFamily="49" charset="-122"/>
                        </a:rPr>
                        <a:t>3</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工作描述</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每个阶段工作描述：</a:t>
                      </a:r>
                      <a:r>
                        <a:rPr lang="zh-CN" altLang="en-US" dirty="0" smtClean="0">
                          <a:latin typeface="黑体" panose="02010609060101010101" pitchFamily="49" charset="-122"/>
                          <a:ea typeface="黑体" panose="02010609060101010101" pitchFamily="49" charset="-122"/>
                        </a:rPr>
                        <a:t>太阳翼展开控制、登月舱降落控制</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3647667470"/>
                  </a:ext>
                </a:extLst>
              </a:tr>
              <a:tr h="514573">
                <a:tc>
                  <a:txBody>
                    <a:bodyPr/>
                    <a:lstStyle/>
                    <a:p>
                      <a:r>
                        <a:rPr lang="en-US" altLang="zh-CN" dirty="0" smtClean="0">
                          <a:latin typeface="黑体" panose="02010609060101010101" pitchFamily="49" charset="-122"/>
                          <a:ea typeface="黑体" panose="02010609060101010101" pitchFamily="49" charset="-122"/>
                        </a:rPr>
                        <a:t>4</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工作环境</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每个阶段工作描述：发射段超过载、在轨段处于辐射环境</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590705680"/>
                  </a:ext>
                </a:extLst>
              </a:tr>
              <a:tr h="514573">
                <a:tc>
                  <a:txBody>
                    <a:bodyPr/>
                    <a:lstStyle/>
                    <a:p>
                      <a:r>
                        <a:rPr lang="en-US" altLang="zh-CN" dirty="0" smtClean="0">
                          <a:latin typeface="黑体" panose="02010609060101010101" pitchFamily="49" charset="-122"/>
                          <a:ea typeface="黑体" panose="02010609060101010101" pitchFamily="49" charset="-122"/>
                        </a:rPr>
                        <a:t>5</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工作时间</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每个阶段持续时间：总时间、发射段时间、在轨时间等</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246737968"/>
                  </a:ext>
                </a:extLst>
              </a:tr>
            </a:tbl>
          </a:graphicData>
        </a:graphic>
      </p:graphicFrame>
      <p:pic>
        <p:nvPicPr>
          <p:cNvPr id="10242" name="Picture 2" descr="https://inews.gtimg.com/newsapp_bt/0/13852641070/1000"/>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853314" y="1458569"/>
            <a:ext cx="3733131" cy="1866566"/>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802613976"/>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14" name="圆角矩形 13"/>
          <p:cNvSpPr/>
          <p:nvPr/>
        </p:nvSpPr>
        <p:spPr>
          <a:xfrm>
            <a:off x="1137761" y="855857"/>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28054" y="739771"/>
            <a:ext cx="3427541"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分系统设计阶段</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16" name="圆角矩形 15"/>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35"/>
          <p:cNvSpPr/>
          <p:nvPr/>
        </p:nvSpPr>
        <p:spPr>
          <a:xfrm>
            <a:off x="1423247" y="1988840"/>
            <a:ext cx="1728192" cy="504056"/>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航天器平台</a:t>
            </a:r>
            <a:endParaRPr lang="zh-CN" altLang="en-US" sz="1800" dirty="0">
              <a:latin typeface="黑体" panose="02010609060101010101" pitchFamily="49" charset="-122"/>
              <a:ea typeface="黑体" panose="02010609060101010101" pitchFamily="49" charset="-122"/>
            </a:endParaRPr>
          </a:p>
        </p:txBody>
      </p:sp>
      <p:sp>
        <p:nvSpPr>
          <p:cNvPr id="37" name="圆角矩形 36"/>
          <p:cNvSpPr/>
          <p:nvPr/>
        </p:nvSpPr>
        <p:spPr>
          <a:xfrm>
            <a:off x="5932005" y="1988840"/>
            <a:ext cx="1728192" cy="504056"/>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任务载荷</a:t>
            </a:r>
            <a:endParaRPr lang="zh-CN" altLang="en-US" sz="1800" dirty="0">
              <a:latin typeface="黑体" panose="02010609060101010101" pitchFamily="49" charset="-122"/>
              <a:ea typeface="黑体" panose="02010609060101010101" pitchFamily="49" charset="-122"/>
            </a:endParaRPr>
          </a:p>
        </p:txBody>
      </p:sp>
      <p:sp>
        <p:nvSpPr>
          <p:cNvPr id="38" name="圆角矩形 37"/>
          <p:cNvSpPr/>
          <p:nvPr/>
        </p:nvSpPr>
        <p:spPr>
          <a:xfrm>
            <a:off x="559151" y="2996952"/>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姿态控制与轨道控制分系统</a:t>
            </a:r>
            <a:endParaRPr lang="zh-CN" altLang="en-US" sz="1800" dirty="0">
              <a:latin typeface="黑体" panose="02010609060101010101" pitchFamily="49" charset="-122"/>
              <a:ea typeface="黑体" panose="02010609060101010101" pitchFamily="49" charset="-122"/>
            </a:endParaRPr>
          </a:p>
        </p:txBody>
      </p:sp>
      <p:sp>
        <p:nvSpPr>
          <p:cNvPr id="39" name="圆角矩形 38"/>
          <p:cNvSpPr/>
          <p:nvPr/>
        </p:nvSpPr>
        <p:spPr>
          <a:xfrm>
            <a:off x="1135215" y="2996952"/>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电源分系统</a:t>
            </a:r>
            <a:endParaRPr lang="zh-CN" altLang="en-US" sz="1800" dirty="0">
              <a:latin typeface="黑体" panose="02010609060101010101" pitchFamily="49" charset="-122"/>
              <a:ea typeface="黑体" panose="02010609060101010101" pitchFamily="49" charset="-122"/>
            </a:endParaRPr>
          </a:p>
        </p:txBody>
      </p:sp>
      <p:sp>
        <p:nvSpPr>
          <p:cNvPr id="40" name="圆角矩形 39"/>
          <p:cNvSpPr/>
          <p:nvPr/>
        </p:nvSpPr>
        <p:spPr>
          <a:xfrm>
            <a:off x="1711279" y="2996952"/>
            <a:ext cx="504056" cy="3538800"/>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热控分系统</a:t>
            </a:r>
            <a:endParaRPr lang="zh-CN" altLang="en-US" sz="1800" dirty="0">
              <a:latin typeface="黑体" panose="02010609060101010101" pitchFamily="49" charset="-122"/>
              <a:ea typeface="黑体" panose="02010609060101010101" pitchFamily="49" charset="-122"/>
            </a:endParaRPr>
          </a:p>
        </p:txBody>
      </p:sp>
      <p:sp>
        <p:nvSpPr>
          <p:cNvPr id="41" name="圆角矩形 40"/>
          <p:cNvSpPr/>
          <p:nvPr/>
        </p:nvSpPr>
        <p:spPr>
          <a:xfrm>
            <a:off x="2310435" y="3007360"/>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测控</a:t>
            </a:r>
            <a:endParaRPr lang="en-US" altLang="zh-CN" sz="1800" dirty="0" smtClean="0">
              <a:latin typeface="黑体" panose="02010609060101010101" pitchFamily="49" charset="-122"/>
              <a:ea typeface="黑体" panose="02010609060101010101" pitchFamily="49" charset="-122"/>
            </a:endParaRPr>
          </a:p>
          <a:p>
            <a:pPr algn="ctr"/>
            <a:r>
              <a:rPr lang="zh-CN" altLang="en-US" sz="1800" dirty="0" smtClean="0">
                <a:latin typeface="黑体" panose="02010609060101010101" pitchFamily="49" charset="-122"/>
                <a:ea typeface="黑体" panose="02010609060101010101" pitchFamily="49" charset="-122"/>
              </a:rPr>
              <a:t>与数据管理分系统</a:t>
            </a:r>
            <a:endParaRPr lang="zh-CN" altLang="en-US" sz="1800" dirty="0">
              <a:latin typeface="黑体" panose="02010609060101010101" pitchFamily="49" charset="-122"/>
              <a:ea typeface="黑体" panose="02010609060101010101" pitchFamily="49" charset="-122"/>
            </a:endParaRPr>
          </a:p>
        </p:txBody>
      </p:sp>
      <p:sp>
        <p:nvSpPr>
          <p:cNvPr id="42" name="圆角矩形 41"/>
          <p:cNvSpPr/>
          <p:nvPr/>
        </p:nvSpPr>
        <p:spPr>
          <a:xfrm>
            <a:off x="3439471" y="3007360"/>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推进分系统</a:t>
            </a:r>
            <a:endParaRPr lang="zh-CN" altLang="en-US" sz="1800" dirty="0">
              <a:latin typeface="黑体" panose="02010609060101010101" pitchFamily="49" charset="-122"/>
              <a:ea typeface="黑体" panose="02010609060101010101" pitchFamily="49" charset="-122"/>
            </a:endParaRPr>
          </a:p>
        </p:txBody>
      </p:sp>
      <p:sp>
        <p:nvSpPr>
          <p:cNvPr id="43" name="圆角矩形 42"/>
          <p:cNvSpPr/>
          <p:nvPr/>
        </p:nvSpPr>
        <p:spPr>
          <a:xfrm>
            <a:off x="5167663" y="2996952"/>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遥感类</a:t>
            </a:r>
            <a:endParaRPr lang="en-US" altLang="zh-CN" sz="1800" dirty="0" smtClean="0">
              <a:latin typeface="黑体" panose="02010609060101010101" pitchFamily="49" charset="-122"/>
              <a:ea typeface="黑体" panose="02010609060101010101" pitchFamily="49" charset="-122"/>
            </a:endParaRPr>
          </a:p>
          <a:p>
            <a:pPr algn="ctr"/>
            <a:r>
              <a:rPr lang="zh-CN" altLang="en-US" sz="1800" dirty="0">
                <a:latin typeface="黑体" panose="02010609060101010101" pitchFamily="49" charset="-122"/>
                <a:ea typeface="黑体" panose="02010609060101010101" pitchFamily="49" charset="-122"/>
              </a:rPr>
              <a:t>载荷</a:t>
            </a:r>
          </a:p>
        </p:txBody>
      </p:sp>
      <p:sp>
        <p:nvSpPr>
          <p:cNvPr id="44" name="圆角矩形 43"/>
          <p:cNvSpPr/>
          <p:nvPr/>
        </p:nvSpPr>
        <p:spPr>
          <a:xfrm>
            <a:off x="6895855" y="3007360"/>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科学探测类载荷</a:t>
            </a:r>
            <a:endParaRPr lang="zh-CN" altLang="en-US" sz="1800" dirty="0">
              <a:latin typeface="黑体" panose="02010609060101010101" pitchFamily="49" charset="-122"/>
              <a:ea typeface="黑体" panose="02010609060101010101" pitchFamily="49" charset="-122"/>
            </a:endParaRPr>
          </a:p>
        </p:txBody>
      </p:sp>
      <p:sp>
        <p:nvSpPr>
          <p:cNvPr id="45" name="圆角矩形 44"/>
          <p:cNvSpPr/>
          <p:nvPr/>
        </p:nvSpPr>
        <p:spPr>
          <a:xfrm>
            <a:off x="5743727" y="2996952"/>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通信类</a:t>
            </a:r>
            <a:endParaRPr lang="en-US" altLang="zh-CN" sz="1800" dirty="0" smtClean="0">
              <a:latin typeface="黑体" panose="02010609060101010101" pitchFamily="49" charset="-122"/>
              <a:ea typeface="黑体" panose="02010609060101010101" pitchFamily="49" charset="-122"/>
            </a:endParaRPr>
          </a:p>
          <a:p>
            <a:pPr algn="ctr"/>
            <a:r>
              <a:rPr lang="zh-CN" altLang="en-US" sz="1800" dirty="0">
                <a:latin typeface="黑体" panose="02010609060101010101" pitchFamily="49" charset="-122"/>
                <a:ea typeface="黑体" panose="02010609060101010101" pitchFamily="49" charset="-122"/>
              </a:rPr>
              <a:t>载荷</a:t>
            </a:r>
          </a:p>
        </p:txBody>
      </p:sp>
      <p:sp>
        <p:nvSpPr>
          <p:cNvPr id="46" name="圆角矩形 45"/>
          <p:cNvSpPr/>
          <p:nvPr/>
        </p:nvSpPr>
        <p:spPr>
          <a:xfrm>
            <a:off x="6319791" y="2996952"/>
            <a:ext cx="504056" cy="3538800"/>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黑体" panose="02010609060101010101" pitchFamily="49" charset="-122"/>
                <a:ea typeface="黑体" panose="02010609060101010101" pitchFamily="49" charset="-122"/>
              </a:rPr>
              <a:t>导航</a:t>
            </a:r>
            <a:r>
              <a:rPr lang="zh-CN" altLang="en-US" sz="1800" dirty="0" smtClean="0">
                <a:latin typeface="黑体" panose="02010609060101010101" pitchFamily="49" charset="-122"/>
                <a:ea typeface="黑体" panose="02010609060101010101" pitchFamily="49" charset="-122"/>
              </a:rPr>
              <a:t>类载荷</a:t>
            </a:r>
            <a:endParaRPr lang="zh-CN" altLang="en-US" sz="1800" dirty="0">
              <a:latin typeface="黑体" panose="02010609060101010101" pitchFamily="49" charset="-122"/>
              <a:ea typeface="黑体" panose="02010609060101010101" pitchFamily="49" charset="-122"/>
            </a:endParaRPr>
          </a:p>
        </p:txBody>
      </p:sp>
      <p:sp>
        <p:nvSpPr>
          <p:cNvPr id="47" name="圆角矩形 46"/>
          <p:cNvSpPr/>
          <p:nvPr/>
        </p:nvSpPr>
        <p:spPr>
          <a:xfrm>
            <a:off x="7471919" y="3007360"/>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军事应用类载荷</a:t>
            </a:r>
            <a:endParaRPr lang="zh-CN" altLang="en-US" sz="1800" dirty="0">
              <a:latin typeface="黑体" panose="02010609060101010101" pitchFamily="49" charset="-122"/>
              <a:ea typeface="黑体" panose="02010609060101010101" pitchFamily="49" charset="-122"/>
            </a:endParaRPr>
          </a:p>
        </p:txBody>
      </p:sp>
      <p:sp>
        <p:nvSpPr>
          <p:cNvPr id="48" name="圆角矩形 47"/>
          <p:cNvSpPr/>
          <p:nvPr/>
        </p:nvSpPr>
        <p:spPr>
          <a:xfrm>
            <a:off x="8047983" y="3007360"/>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其他</a:t>
            </a:r>
            <a:endParaRPr lang="zh-CN" altLang="en-US" sz="1800" dirty="0">
              <a:latin typeface="黑体" panose="02010609060101010101" pitchFamily="49" charset="-122"/>
              <a:ea typeface="黑体" panose="02010609060101010101" pitchFamily="49" charset="-122"/>
            </a:endParaRPr>
          </a:p>
        </p:txBody>
      </p:sp>
      <p:cxnSp>
        <p:nvCxnSpPr>
          <p:cNvPr id="50" name="直接连接符 49"/>
          <p:cNvCxnSpPr/>
          <p:nvPr/>
        </p:nvCxnSpPr>
        <p:spPr>
          <a:xfrm>
            <a:off x="4555595" y="1844824"/>
            <a:ext cx="226825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6823847" y="1844824"/>
            <a:ext cx="0" cy="14401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2287343" y="1844824"/>
            <a:ext cx="226825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2287343" y="1844824"/>
            <a:ext cx="0" cy="14401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811179" y="2708920"/>
            <a:ext cx="29163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2287343" y="2492896"/>
            <a:ext cx="0" cy="21602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endCxn id="38" idx="0"/>
          </p:cNvCxnSpPr>
          <p:nvPr/>
        </p:nvCxnSpPr>
        <p:spPr>
          <a:xfrm>
            <a:off x="811179" y="2708920"/>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1423247" y="2719328"/>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1999311" y="2708920"/>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2575375" y="2708920"/>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3138527" y="2719328"/>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3726783" y="2719328"/>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5424829" y="2708920"/>
            <a:ext cx="29163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6900993" y="2492896"/>
            <a:ext cx="0" cy="21602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424829" y="2708920"/>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036897" y="2719328"/>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6612961" y="2708920"/>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7189025" y="2708920"/>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7752177" y="2719328"/>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8340433" y="2719328"/>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圆角矩形 70"/>
          <p:cNvSpPr/>
          <p:nvPr/>
        </p:nvSpPr>
        <p:spPr>
          <a:xfrm>
            <a:off x="2874953" y="2996952"/>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结构与机构分系统</a:t>
            </a:r>
            <a:endParaRPr lang="zh-CN" altLang="en-US" sz="1800" dirty="0">
              <a:latin typeface="黑体" panose="02010609060101010101" pitchFamily="49" charset="-122"/>
              <a:ea typeface="黑体" panose="02010609060101010101" pitchFamily="49" charset="-122"/>
            </a:endParaRPr>
          </a:p>
        </p:txBody>
      </p:sp>
      <p:sp>
        <p:nvSpPr>
          <p:cNvPr id="35" name="圆角矩形 34"/>
          <p:cNvSpPr/>
          <p:nvPr/>
        </p:nvSpPr>
        <p:spPr>
          <a:xfrm>
            <a:off x="3661622" y="1555922"/>
            <a:ext cx="1728192" cy="504056"/>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航天器系统</a:t>
            </a:r>
            <a:endParaRPr lang="zh-CN" altLang="en-US" sz="1800" dirty="0">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3992278040"/>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14" name="圆角矩形 13"/>
          <p:cNvSpPr/>
          <p:nvPr/>
        </p:nvSpPr>
        <p:spPr>
          <a:xfrm>
            <a:off x="1137761" y="855857"/>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37761" y="764704"/>
            <a:ext cx="3427541"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分系统设计阶段</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16" name="圆角矩形 15"/>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8" name="表格 17"/>
          <p:cNvGraphicFramePr>
            <a:graphicFrameLocks noGrp="1"/>
          </p:cNvGraphicFramePr>
          <p:nvPr>
            <p:extLst>
              <p:ext uri="{D42A27DB-BD31-4B8C-83A1-F6EECF244321}">
                <p14:modId xmlns:p14="http://schemas.microsoft.com/office/powerpoint/2010/main" val="3606211373"/>
              </p:ext>
            </p:extLst>
          </p:nvPr>
        </p:nvGraphicFramePr>
        <p:xfrm>
          <a:off x="142999" y="1830410"/>
          <a:ext cx="9001001" cy="2972692"/>
        </p:xfrm>
        <a:graphic>
          <a:graphicData uri="http://schemas.openxmlformats.org/drawingml/2006/table">
            <a:tbl>
              <a:tblPr firstRow="1" bandRow="1">
                <a:tableStyleId>{5C22544A-7EE6-4342-B048-85BDC9FD1C3A}</a:tableStyleId>
              </a:tblPr>
              <a:tblGrid>
                <a:gridCol w="648073">
                  <a:extLst>
                    <a:ext uri="{9D8B030D-6E8A-4147-A177-3AD203B41FA5}">
                      <a16:colId xmlns:a16="http://schemas.microsoft.com/office/drawing/2014/main" val="4210710430"/>
                    </a:ext>
                  </a:extLst>
                </a:gridCol>
                <a:gridCol w="1944216">
                  <a:extLst>
                    <a:ext uri="{9D8B030D-6E8A-4147-A177-3AD203B41FA5}">
                      <a16:colId xmlns:a16="http://schemas.microsoft.com/office/drawing/2014/main" val="782754889"/>
                    </a:ext>
                  </a:extLst>
                </a:gridCol>
                <a:gridCol w="6408712">
                  <a:extLst>
                    <a:ext uri="{9D8B030D-6E8A-4147-A177-3AD203B41FA5}">
                      <a16:colId xmlns:a16="http://schemas.microsoft.com/office/drawing/2014/main" val="1141688157"/>
                    </a:ext>
                  </a:extLst>
                </a:gridCol>
              </a:tblGrid>
              <a:tr h="514573">
                <a:tc>
                  <a:txBody>
                    <a:bodyPr/>
                    <a:lstStyle/>
                    <a:p>
                      <a:r>
                        <a:rPr lang="zh-CN" altLang="en-US" dirty="0" smtClean="0">
                          <a:latin typeface="黑体" panose="02010609060101010101" pitchFamily="49" charset="-122"/>
                          <a:ea typeface="黑体" panose="02010609060101010101" pitchFamily="49" charset="-122"/>
                        </a:rPr>
                        <a:t>序号</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项目名称</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详细内容</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468929875"/>
                  </a:ext>
                </a:extLst>
              </a:tr>
              <a:tr h="709563">
                <a:tc>
                  <a:txBody>
                    <a:bodyPr/>
                    <a:lstStyle/>
                    <a:p>
                      <a:r>
                        <a:rPr lang="en-US" altLang="zh-CN" dirty="0" smtClean="0">
                          <a:latin typeface="黑体" panose="02010609060101010101" pitchFamily="49" charset="-122"/>
                          <a:ea typeface="黑体" panose="02010609060101010101" pitchFamily="49" charset="-122"/>
                        </a:rPr>
                        <a:t>1</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控制分系统</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重力梯度稳定：使航天器最小转动惯量保持地球铅锤方向</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自旋稳定：航天器旋转角动量矢量在惯性空间中固定不变</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三轴稳定：使</a:t>
                      </a:r>
                      <a:r>
                        <a:rPr lang="en-US" altLang="zh-CN" dirty="0" smtClean="0">
                          <a:latin typeface="黑体" panose="02010609060101010101" pitchFamily="49" charset="-122"/>
                          <a:ea typeface="黑体" panose="02010609060101010101" pitchFamily="49" charset="-122"/>
                        </a:rPr>
                        <a:t>XYZ</a:t>
                      </a:r>
                      <a:r>
                        <a:rPr lang="zh-CN" altLang="en-US" dirty="0" smtClean="0">
                          <a:latin typeface="黑体" panose="02010609060101010101" pitchFamily="49" charset="-122"/>
                          <a:ea typeface="黑体" panose="02010609060101010101" pitchFamily="49" charset="-122"/>
                        </a:rPr>
                        <a:t>三轴在运动轨道上保持一定指向性</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3183984101"/>
                  </a:ext>
                </a:extLst>
              </a:tr>
              <a:tr h="514573">
                <a:tc>
                  <a:txBody>
                    <a:bodyPr/>
                    <a:lstStyle/>
                    <a:p>
                      <a:r>
                        <a:rPr lang="en-US" altLang="zh-CN" dirty="0" smtClean="0">
                          <a:latin typeface="黑体" panose="02010609060101010101" pitchFamily="49" charset="-122"/>
                          <a:ea typeface="黑体" panose="02010609060101010101" pitchFamily="49" charset="-122"/>
                        </a:rPr>
                        <a:t>2</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电源分系统</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初始能源、能源转换、功率调节和分配</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772750790"/>
                  </a:ext>
                </a:extLst>
              </a:tr>
              <a:tr h="514573">
                <a:tc>
                  <a:txBody>
                    <a:bodyPr/>
                    <a:lstStyle/>
                    <a:p>
                      <a:r>
                        <a:rPr lang="en-US" altLang="zh-CN" dirty="0" smtClean="0">
                          <a:latin typeface="黑体" panose="02010609060101010101" pitchFamily="49" charset="-122"/>
                          <a:ea typeface="黑体" panose="02010609060101010101" pitchFamily="49" charset="-122"/>
                        </a:rPr>
                        <a:t>3</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测控分系统</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轨道跟踪、遥测、遥控</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3647667470"/>
                  </a:ext>
                </a:extLst>
              </a:tr>
              <a:tr h="514573">
                <a:tc>
                  <a:txBody>
                    <a:bodyPr/>
                    <a:lstStyle/>
                    <a:p>
                      <a:r>
                        <a:rPr lang="en-US" altLang="zh-CN" dirty="0" smtClean="0">
                          <a:latin typeface="黑体" panose="02010609060101010101" pitchFamily="49" charset="-122"/>
                          <a:ea typeface="黑体" panose="02010609060101010101" pitchFamily="49" charset="-122"/>
                        </a:rPr>
                        <a:t>4</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热控分系统</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真空环境中电气系统热交换设计</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590705680"/>
                  </a:ext>
                </a:extLst>
              </a:tr>
            </a:tbl>
          </a:graphicData>
        </a:graphic>
      </p:graphicFrame>
      <p:sp>
        <p:nvSpPr>
          <p:cNvPr id="19" name="矩形 18"/>
          <p:cNvSpPr/>
          <p:nvPr/>
        </p:nvSpPr>
        <p:spPr>
          <a:xfrm>
            <a:off x="2987824" y="5157192"/>
            <a:ext cx="2914748" cy="605294"/>
          </a:xfrm>
          <a:prstGeom prst="rect">
            <a:avLst/>
          </a:prstGeom>
        </p:spPr>
        <p:txBody>
          <a:bodyPr wrap="square">
            <a:spAutoFit/>
          </a:bodyPr>
          <a:lstStyle/>
          <a:p>
            <a:pPr>
              <a:lnSpc>
                <a:spcPts val="4000"/>
              </a:lnSpc>
            </a:pPr>
            <a:r>
              <a:rPr lang="zh-CN" altLang="en-US" sz="2400" dirty="0" smtClean="0">
                <a:solidFill>
                  <a:srgbClr val="0000FF"/>
                </a:solidFill>
                <a:latin typeface="黑体" panose="02010609060101010101" pitchFamily="49" charset="-122"/>
                <a:ea typeface="黑体" panose="02010609060101010101" pitchFamily="49" charset="-122"/>
              </a:rPr>
              <a:t>生成单机设计指标</a:t>
            </a:r>
            <a:endParaRPr lang="en-US" altLang="zh-CN" sz="2400" dirty="0" smtClean="0">
              <a:solidFill>
                <a:srgbClr val="0000FF"/>
              </a:solidFill>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575895019"/>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14" name="圆角矩形 13"/>
          <p:cNvSpPr/>
          <p:nvPr/>
        </p:nvSpPr>
        <p:spPr>
          <a:xfrm>
            <a:off x="1137761" y="855857"/>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87624" y="764704"/>
            <a:ext cx="2964273"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单机设计阶段</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16" name="圆角矩形 15"/>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8" name="表格 17"/>
          <p:cNvGraphicFramePr>
            <a:graphicFrameLocks noGrp="1"/>
          </p:cNvGraphicFramePr>
          <p:nvPr>
            <p:extLst>
              <p:ext uri="{D42A27DB-BD31-4B8C-83A1-F6EECF244321}">
                <p14:modId xmlns:p14="http://schemas.microsoft.com/office/powerpoint/2010/main" val="4053531589"/>
              </p:ext>
            </p:extLst>
          </p:nvPr>
        </p:nvGraphicFramePr>
        <p:xfrm>
          <a:off x="1977366" y="1772816"/>
          <a:ext cx="7092280" cy="4173522"/>
        </p:xfrm>
        <a:graphic>
          <a:graphicData uri="http://schemas.openxmlformats.org/drawingml/2006/table">
            <a:tbl>
              <a:tblPr firstRow="1" bandRow="1">
                <a:tableStyleId>{5C22544A-7EE6-4342-B048-85BDC9FD1C3A}</a:tableStyleId>
              </a:tblPr>
              <a:tblGrid>
                <a:gridCol w="543585">
                  <a:extLst>
                    <a:ext uri="{9D8B030D-6E8A-4147-A177-3AD203B41FA5}">
                      <a16:colId xmlns:a16="http://schemas.microsoft.com/office/drawing/2014/main" val="4210710430"/>
                    </a:ext>
                  </a:extLst>
                </a:gridCol>
                <a:gridCol w="1524265">
                  <a:extLst>
                    <a:ext uri="{9D8B030D-6E8A-4147-A177-3AD203B41FA5}">
                      <a16:colId xmlns:a16="http://schemas.microsoft.com/office/drawing/2014/main" val="782754889"/>
                    </a:ext>
                  </a:extLst>
                </a:gridCol>
                <a:gridCol w="5024430">
                  <a:extLst>
                    <a:ext uri="{9D8B030D-6E8A-4147-A177-3AD203B41FA5}">
                      <a16:colId xmlns:a16="http://schemas.microsoft.com/office/drawing/2014/main" val="1141688157"/>
                    </a:ext>
                  </a:extLst>
                </a:gridCol>
              </a:tblGrid>
              <a:tr h="514573">
                <a:tc>
                  <a:txBody>
                    <a:bodyPr/>
                    <a:lstStyle/>
                    <a:p>
                      <a:r>
                        <a:rPr lang="zh-CN" altLang="en-US" dirty="0" smtClean="0">
                          <a:latin typeface="黑体" panose="02010609060101010101" pitchFamily="49" charset="-122"/>
                          <a:ea typeface="黑体" panose="02010609060101010101" pitchFamily="49" charset="-122"/>
                        </a:rPr>
                        <a:t>序号</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项目名称</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详细内容</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468929875"/>
                  </a:ext>
                </a:extLst>
              </a:tr>
              <a:tr h="709563">
                <a:tc>
                  <a:txBody>
                    <a:bodyPr/>
                    <a:lstStyle/>
                    <a:p>
                      <a:r>
                        <a:rPr lang="en-US" altLang="zh-CN" dirty="0" smtClean="0">
                          <a:latin typeface="黑体" panose="02010609060101010101" pitchFamily="49" charset="-122"/>
                          <a:ea typeface="黑体" panose="02010609060101010101" pitchFamily="49" charset="-122"/>
                        </a:rPr>
                        <a:t>1</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通用设计</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满足航天器单机共性需求</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3183984101"/>
                  </a:ext>
                </a:extLst>
              </a:tr>
              <a:tr h="514573">
                <a:tc>
                  <a:txBody>
                    <a:bodyPr/>
                    <a:lstStyle/>
                    <a:p>
                      <a:r>
                        <a:rPr lang="en-US" altLang="zh-CN" dirty="0" smtClean="0">
                          <a:latin typeface="黑体" panose="02010609060101010101" pitchFamily="49" charset="-122"/>
                          <a:ea typeface="黑体" panose="02010609060101010101" pitchFamily="49" charset="-122"/>
                        </a:rPr>
                        <a:t>2</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机械设计</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尺寸、质量、坐标系、构型、管路、安装接口等</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772750790"/>
                  </a:ext>
                </a:extLst>
              </a:tr>
              <a:tr h="514573">
                <a:tc>
                  <a:txBody>
                    <a:bodyPr/>
                    <a:lstStyle/>
                    <a:p>
                      <a:r>
                        <a:rPr lang="en-US" altLang="zh-CN" dirty="0" smtClean="0">
                          <a:latin typeface="黑体" panose="02010609060101010101" pitchFamily="49" charset="-122"/>
                          <a:ea typeface="黑体" panose="02010609060101010101" pitchFamily="49" charset="-122"/>
                        </a:rPr>
                        <a:t>3</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电路设计</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加断电、接地与搭接、电缆设计、关键元器件选用等</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3647667470"/>
                  </a:ext>
                </a:extLst>
              </a:tr>
              <a:tr h="514573">
                <a:tc>
                  <a:txBody>
                    <a:bodyPr/>
                    <a:lstStyle/>
                    <a:p>
                      <a:r>
                        <a:rPr lang="en-US" altLang="zh-CN" dirty="0" smtClean="0">
                          <a:latin typeface="黑体" panose="02010609060101010101" pitchFamily="49" charset="-122"/>
                          <a:ea typeface="黑体" panose="02010609060101010101" pitchFamily="49" charset="-122"/>
                        </a:rPr>
                        <a:t>4</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真空热设计</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真空单机</a:t>
                      </a:r>
                      <a:r>
                        <a:rPr lang="en-US" altLang="zh-CN" dirty="0" smtClean="0">
                          <a:latin typeface="黑体" panose="02010609060101010101" pitchFamily="49" charset="-122"/>
                          <a:ea typeface="黑体" panose="02010609060101010101" pitchFamily="49" charset="-122"/>
                        </a:rPr>
                        <a:t>/</a:t>
                      </a:r>
                      <a:r>
                        <a:rPr lang="zh-CN" altLang="en-US" dirty="0" smtClean="0">
                          <a:latin typeface="黑体" panose="02010609060101010101" pitchFamily="49" charset="-122"/>
                          <a:ea typeface="黑体" panose="02010609060101010101" pitchFamily="49" charset="-122"/>
                        </a:rPr>
                        <a:t>元器件温度余量</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590705680"/>
                  </a:ext>
                </a:extLst>
              </a:tr>
              <a:tr h="514573">
                <a:tc>
                  <a:txBody>
                    <a:bodyPr/>
                    <a:lstStyle/>
                    <a:p>
                      <a:r>
                        <a:rPr lang="en-US" altLang="zh-CN" dirty="0" smtClean="0">
                          <a:latin typeface="黑体" panose="02010609060101010101" pitchFamily="49" charset="-122"/>
                          <a:ea typeface="黑体" panose="02010609060101010101" pitchFamily="49" charset="-122"/>
                        </a:rPr>
                        <a:t>5</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接口设计</a:t>
                      </a:r>
                      <a:endParaRPr lang="zh-CN" altLang="en-US" dirty="0">
                        <a:latin typeface="黑体" panose="02010609060101010101" pitchFamily="49" charset="-122"/>
                        <a:ea typeface="黑体" panose="02010609060101010101" pitchFamily="49" charset="-122"/>
                      </a:endParaRPr>
                    </a:p>
                  </a:txBody>
                  <a:tcPr/>
                </a:tc>
                <a:tc>
                  <a:txBody>
                    <a:bodyPr/>
                    <a:lstStyle/>
                    <a:p>
                      <a:r>
                        <a:rPr lang="zh-CN" altLang="en-US" dirty="0" smtClean="0">
                          <a:latin typeface="黑体" panose="02010609060101010101" pitchFamily="49" charset="-122"/>
                          <a:ea typeface="黑体" panose="02010609060101010101" pitchFamily="49" charset="-122"/>
                        </a:rPr>
                        <a:t>接口、总线等高低频接口</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508447938"/>
                  </a:ext>
                </a:extLst>
              </a:tr>
              <a:tr h="514573">
                <a:tc>
                  <a:txBody>
                    <a:bodyPr/>
                    <a:lstStyle/>
                    <a:p>
                      <a:r>
                        <a:rPr lang="en-US" altLang="zh-CN" dirty="0" smtClean="0">
                          <a:latin typeface="黑体" panose="02010609060101010101" pitchFamily="49" charset="-122"/>
                          <a:ea typeface="黑体" panose="02010609060101010101" pitchFamily="49" charset="-122"/>
                        </a:rPr>
                        <a:t>6</a:t>
                      </a:r>
                      <a:endParaRPr lang="zh-CN" altLang="en-US" dirty="0">
                        <a:latin typeface="黑体" panose="02010609060101010101" pitchFamily="49" charset="-122"/>
                        <a:ea typeface="黑体" panose="02010609060101010101" pitchFamily="49" charset="-122"/>
                      </a:endParaRPr>
                    </a:p>
                  </a:txBody>
                  <a:tcPr/>
                </a:tc>
                <a:tc>
                  <a:txBody>
                    <a:bodyPr/>
                    <a:lstStyle/>
                    <a:p>
                      <a:r>
                        <a:rPr lang="en-US" altLang="zh-CN" dirty="0" smtClean="0">
                          <a:latin typeface="黑体" panose="02010609060101010101" pitchFamily="49" charset="-122"/>
                          <a:ea typeface="黑体" panose="02010609060101010101" pitchFamily="49" charset="-122"/>
                        </a:rPr>
                        <a:t>EMC</a:t>
                      </a:r>
                      <a:r>
                        <a:rPr lang="zh-CN" altLang="en-US" dirty="0" smtClean="0">
                          <a:latin typeface="黑体" panose="02010609060101010101" pitchFamily="49" charset="-122"/>
                          <a:ea typeface="黑体" panose="02010609060101010101" pitchFamily="49" charset="-122"/>
                        </a:rPr>
                        <a:t>设计</a:t>
                      </a:r>
                      <a:endParaRPr lang="zh-CN" altLang="en-US" dirty="0">
                        <a:latin typeface="黑体" panose="02010609060101010101" pitchFamily="49" charset="-122"/>
                        <a:ea typeface="黑体" panose="02010609060101010101" pitchFamily="49"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latin typeface="黑体" panose="02010609060101010101" pitchFamily="49" charset="-122"/>
                          <a:ea typeface="黑体" panose="02010609060101010101" pitchFamily="49" charset="-122"/>
                        </a:rPr>
                        <a:t>电磁干扰安全裕度</a:t>
                      </a:r>
                    </a:p>
                    <a:p>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3222057"/>
                  </a:ext>
                </a:extLst>
              </a:tr>
            </a:tbl>
          </a:graphicData>
        </a:graphic>
      </p:graphicFrame>
      <p:pic>
        <p:nvPicPr>
          <p:cNvPr id="8" name="Picture 12" descr="https://pics2.baidu.com/feed/aa18972bd40735faced9b817895aefbb0f240802.jpeg?token=ed6cc348fef6a1f6b26fad15cc4233bb"/>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496" y="1772816"/>
            <a:ext cx="1834654" cy="1510892"/>
          </a:xfrm>
          <a:prstGeom prst="rect">
            <a:avLst/>
          </a:prstGeom>
          <a:noFill/>
          <a:extLst>
            <a:ext uri="{909E8E84-426E-40DD-AFC4-6F175D3DCCD1}">
              <a14:hiddenFill xmlns:a14="http://schemas.microsoft.com/office/drawing/2010/main">
                <a:solidFill>
                  <a:srgbClr val="FFFFFF"/>
                </a:solidFill>
              </a14:hiddenFill>
            </a:ext>
          </a:extLst>
        </p:spPr>
      </p:pic>
      <p:pic>
        <p:nvPicPr>
          <p:cNvPr id="11266" name="Picture 2" descr="https://file.elecfans.com/web1/M00/64/8D/pIYBAFufTYmABJkeAACcGTY2VNQ729.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496" y="3692374"/>
            <a:ext cx="1952630" cy="2219226"/>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094317066"/>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pic>
        <p:nvPicPr>
          <p:cNvPr id="9218" name="Picture 2" descr="https://www.51wendang.com/pic/b24f8502a102e480fcf492db/3-768-png_6_0_0_166_108_622_467_892.979_1262.879-1024-0-1268-1024.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9512" y="4221088"/>
            <a:ext cx="3009536" cy="2257152"/>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https://static.tianyancha.com/patent/abstractPic/CN/A/112/329/CN112329137A_HDA0002744787300000011.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3528" y="1556792"/>
            <a:ext cx="3024336" cy="2426897"/>
          </a:xfrm>
          <a:prstGeom prst="rect">
            <a:avLst/>
          </a:prstGeom>
          <a:noFill/>
          <a:extLst>
            <a:ext uri="{909E8E84-426E-40DD-AFC4-6F175D3DCCD1}">
              <a14:hiddenFill xmlns:a14="http://schemas.microsoft.com/office/drawing/2010/main">
                <a:solidFill>
                  <a:srgbClr val="FFFFFF"/>
                </a:solidFill>
              </a14:hiddenFill>
            </a:ext>
          </a:extLst>
        </p:spPr>
      </p:pic>
      <p:sp>
        <p:nvSpPr>
          <p:cNvPr id="7" name="圆角矩形 6"/>
          <p:cNvSpPr/>
          <p:nvPr/>
        </p:nvSpPr>
        <p:spPr>
          <a:xfrm>
            <a:off x="1115616" y="880790"/>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71600" y="822746"/>
            <a:ext cx="7133684"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航天器系统设计的流程</a:t>
            </a:r>
            <a:r>
              <a:rPr lang="en-US" altLang="zh-CN" sz="3600" dirty="0" smtClean="0">
                <a:solidFill>
                  <a:srgbClr val="C00000"/>
                </a:solidFill>
                <a:latin typeface="黑体" panose="02010609060101010101" pitchFamily="49" charset="-122"/>
                <a:ea typeface="黑体" panose="02010609060101010101" pitchFamily="49" charset="-122"/>
              </a:rPr>
              <a:t>—</a:t>
            </a:r>
            <a:r>
              <a:rPr lang="zh-CN" altLang="en-US" sz="3600" dirty="0" smtClean="0">
                <a:solidFill>
                  <a:srgbClr val="C00000"/>
                </a:solidFill>
                <a:latin typeface="黑体" panose="02010609060101010101" pitchFamily="49" charset="-122"/>
                <a:ea typeface="黑体" panose="02010609060101010101" pitchFamily="49" charset="-122"/>
              </a:rPr>
              <a:t>软件设计</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9" name="圆角矩形 8"/>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411144" y="1411035"/>
            <a:ext cx="5607625" cy="4708981"/>
          </a:xfrm>
          <a:prstGeom prst="rect">
            <a:avLst/>
          </a:prstGeom>
        </p:spPr>
        <p:txBody>
          <a:bodyPr wrap="none">
            <a:spAutoFit/>
          </a:bodyPr>
          <a:lstStyle/>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来源</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en-US" altLang="zh-CN" sz="2400" dirty="0" smtClean="0">
                <a:solidFill>
                  <a:srgbClr val="FF000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航天器总体方案设计</a:t>
            </a:r>
            <a:endParaRPr lang="en-US" altLang="zh-CN" dirty="0" smtClean="0">
              <a:solidFill>
                <a:srgbClr val="0070C0"/>
              </a:solidFill>
              <a:latin typeface="黑体" panose="02010609060101010101" pitchFamily="49" charset="-122"/>
              <a:ea typeface="黑体" panose="02010609060101010101" pitchFamily="49" charset="-122"/>
            </a:endParaRPr>
          </a:p>
          <a:p>
            <a:pPr marL="571500" indent="-571500">
              <a:lnSpc>
                <a:spcPts val="4000"/>
              </a:lnSpc>
              <a:buFont typeface="Wingdings" panose="05000000000000000000" pitchFamily="2" charset="2"/>
              <a:buChar char="u"/>
            </a:pPr>
            <a:r>
              <a:rPr lang="zh-CN" altLang="en-US" sz="2400" dirty="0" smtClean="0">
                <a:solidFill>
                  <a:srgbClr val="FF0000"/>
                </a:solidFill>
                <a:latin typeface="黑体" panose="02010609060101010101" pitchFamily="49" charset="-122"/>
                <a:ea typeface="黑体" panose="02010609060101010101" pitchFamily="49" charset="-122"/>
              </a:rPr>
              <a:t>设计约束</a:t>
            </a:r>
            <a:endParaRPr lang="en-US" altLang="zh-CN" sz="2400" dirty="0" smtClean="0">
              <a:solidFill>
                <a:srgbClr val="FF0000"/>
              </a:solidFill>
              <a:latin typeface="黑体" panose="02010609060101010101" pitchFamily="49" charset="-122"/>
              <a:ea typeface="黑体" panose="02010609060101010101" pitchFamily="49" charset="-122"/>
            </a:endParaRPr>
          </a:p>
          <a:p>
            <a:pPr>
              <a:lnSpc>
                <a:spcPts val="4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能源约束：飞控程序考虑能源放电深度</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热控约束：单机工作时间在安全温度裕度内</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数据约束：不耽误主线任务条件下实时传输</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载荷约束：飞行器兼容载荷使用条件</a:t>
            </a:r>
            <a:endParaRPr lang="en-US" altLang="zh-CN" dirty="0" smtClean="0">
              <a:solidFill>
                <a:srgbClr val="0070C0"/>
              </a:solidFill>
              <a:latin typeface="黑体" panose="02010609060101010101" pitchFamily="49" charset="-122"/>
              <a:ea typeface="黑体" panose="02010609060101010101" pitchFamily="49" charset="-122"/>
            </a:endParaRPr>
          </a:p>
          <a:p>
            <a:pPr marL="342900" indent="-342900">
              <a:lnSpc>
                <a:spcPts val="4000"/>
              </a:lnSpc>
              <a:buFont typeface="Wingdings" panose="05000000000000000000" pitchFamily="2" charset="2"/>
              <a:buChar char="u"/>
            </a:pPr>
            <a:r>
              <a:rPr lang="zh-CN" altLang="en-US" dirty="0" smtClean="0">
                <a:solidFill>
                  <a:srgbClr val="FF0000"/>
                </a:solidFill>
                <a:latin typeface="黑体" panose="02010609060101010101" pitchFamily="49" charset="-122"/>
                <a:ea typeface="黑体" panose="02010609060101010101" pitchFamily="49" charset="-122"/>
              </a:rPr>
              <a:t>支撑条件</a:t>
            </a:r>
            <a:endParaRPr lang="en-US" altLang="zh-CN" dirty="0" smtClean="0">
              <a:solidFill>
                <a:srgbClr val="0070C0"/>
              </a:solidFill>
              <a:latin typeface="黑体" panose="02010609060101010101" pitchFamily="49" charset="-122"/>
              <a:ea typeface="黑体" panose="02010609060101010101" pitchFamily="49" charset="-122"/>
            </a:endParaRPr>
          </a:p>
          <a:p>
            <a:pPr>
              <a:lnSpc>
                <a:spcPts val="4000"/>
              </a:lnSpc>
            </a:pPr>
            <a:r>
              <a:rPr lang="en-US" altLang="zh-CN" sz="2400" dirty="0" smtClean="0">
                <a:solidFill>
                  <a:srgbClr val="0070C0"/>
                </a:solidFill>
                <a:latin typeface="黑体" panose="02010609060101010101" pitchFamily="49" charset="-122"/>
                <a:ea typeface="黑体" panose="02010609060101010101" pitchFamily="49" charset="-122"/>
              </a:rPr>
              <a:t>   </a:t>
            </a:r>
            <a:r>
              <a:rPr lang="zh-CN" altLang="en-US" dirty="0">
                <a:solidFill>
                  <a:srgbClr val="0070C0"/>
                </a:solidFill>
                <a:latin typeface="黑体" panose="02010609060101010101" pitchFamily="49" charset="-122"/>
                <a:ea typeface="黑体" panose="02010609060101010101" pitchFamily="49" charset="-122"/>
              </a:rPr>
              <a:t>产品能力</a:t>
            </a:r>
            <a:r>
              <a:rPr lang="zh-CN" altLang="en-US" dirty="0" smtClean="0">
                <a:solidFill>
                  <a:srgbClr val="0070C0"/>
                </a:solidFill>
                <a:latin typeface="黑体" panose="02010609060101010101" pitchFamily="49" charset="-122"/>
                <a:ea typeface="黑体" panose="02010609060101010101" pitchFamily="49" charset="-122"/>
              </a:rPr>
              <a:t>支撑、</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a:solidFill>
                  <a:srgbClr val="0070C0"/>
                </a:solidFill>
                <a:latin typeface="黑体" panose="02010609060101010101" pitchFamily="49" charset="-122"/>
                <a:ea typeface="黑体" panose="02010609060101010101" pitchFamily="49" charset="-122"/>
              </a:rPr>
              <a:t>六性</a:t>
            </a:r>
            <a:r>
              <a:rPr lang="zh-CN" altLang="en-US" dirty="0" smtClean="0">
                <a:solidFill>
                  <a:srgbClr val="0070C0"/>
                </a:solidFill>
                <a:latin typeface="黑体" panose="02010609060101010101" pitchFamily="49" charset="-122"/>
                <a:ea typeface="黑体" panose="02010609060101010101" pitchFamily="49" charset="-122"/>
              </a:rPr>
              <a:t>支撑</a:t>
            </a:r>
            <a:endParaRPr lang="en-US" altLang="zh-CN" sz="2400" dirty="0" smtClean="0">
              <a:solidFill>
                <a:srgbClr val="FF0000"/>
              </a:solidFill>
              <a:latin typeface="黑体" panose="02010609060101010101" pitchFamily="49" charset="-122"/>
              <a:ea typeface="黑体" panose="02010609060101010101" pitchFamily="49" charset="-122"/>
            </a:endParaRPr>
          </a:p>
        </p:txBody>
      </p:sp>
      <p:sp>
        <p:nvSpPr>
          <p:cNvPr id="2" name="矩形 1"/>
          <p:cNvSpPr/>
          <p:nvPr/>
        </p:nvSpPr>
        <p:spPr>
          <a:xfrm>
            <a:off x="4542963" y="5966561"/>
            <a:ext cx="4538422" cy="511679"/>
          </a:xfrm>
          <a:prstGeom prst="rect">
            <a:avLst/>
          </a:prstGeom>
        </p:spPr>
        <p:txBody>
          <a:bodyPr wrap="none">
            <a:spAutoFit/>
          </a:bodyPr>
          <a:lstStyle/>
          <a:p>
            <a:pPr>
              <a:lnSpc>
                <a:spcPts val="4000"/>
              </a:lnSpc>
            </a:pPr>
            <a:r>
              <a:rPr lang="en-US" altLang="zh-CN" sz="1600" dirty="0" smtClean="0">
                <a:latin typeface="黑体" panose="02010609060101010101" pitchFamily="49" charset="-122"/>
                <a:ea typeface="黑体" panose="02010609060101010101" pitchFamily="49" charset="-122"/>
              </a:rPr>
              <a:t>《</a:t>
            </a:r>
            <a:r>
              <a:rPr lang="zh-CN" altLang="en-US" sz="1600" dirty="0" smtClean="0">
                <a:latin typeface="黑体" panose="02010609060101010101" pitchFamily="49" charset="-122"/>
                <a:ea typeface="黑体" panose="02010609060101010101" pitchFamily="49" charset="-122"/>
              </a:rPr>
              <a:t>卫星飞行程序编制准则</a:t>
            </a:r>
            <a:r>
              <a:rPr lang="en-US" altLang="zh-CN" sz="1600" dirty="0" smtClean="0">
                <a:latin typeface="黑体" panose="02010609060101010101" pitchFamily="49" charset="-122"/>
                <a:ea typeface="黑体" panose="02010609060101010101" pitchFamily="49" charset="-122"/>
              </a:rPr>
              <a:t>》</a:t>
            </a:r>
            <a:r>
              <a:rPr lang="zh-CN" altLang="en-US" sz="1600" dirty="0" smtClean="0">
                <a:latin typeface="黑体" panose="02010609060101010101" pitchFamily="49" charset="-122"/>
                <a:ea typeface="黑体" panose="02010609060101010101" pitchFamily="49" charset="-122"/>
              </a:rPr>
              <a:t>（</a:t>
            </a:r>
            <a:r>
              <a:rPr lang="en-US" altLang="zh-CN" sz="1600" dirty="0">
                <a:latin typeface="黑体" panose="02010609060101010101" pitchFamily="49" charset="-122"/>
                <a:ea typeface="黑体" panose="02010609060101010101" pitchFamily="49" charset="-122"/>
              </a:rPr>
              <a:t> GJB2498-1995 </a:t>
            </a:r>
            <a:r>
              <a:rPr lang="zh-CN" altLang="en-US" sz="1600" dirty="0" smtClean="0">
                <a:latin typeface="黑体" panose="02010609060101010101" pitchFamily="49" charset="-122"/>
                <a:ea typeface="黑体" panose="02010609060101010101" pitchFamily="49" charset="-122"/>
              </a:rPr>
              <a:t>）</a:t>
            </a:r>
            <a:endParaRPr lang="en-US" altLang="zh-CN" sz="1600" dirty="0">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4180560887"/>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4" name="六边形 3"/>
          <p:cNvSpPr/>
          <p:nvPr/>
        </p:nvSpPr>
        <p:spPr>
          <a:xfrm>
            <a:off x="1475656" y="1986707"/>
            <a:ext cx="6390605" cy="577056"/>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buFont typeface="Arial" panose="020B0604020202020204" pitchFamily="34" charset="0"/>
              <a:buNone/>
              <a:defRPr/>
            </a:pPr>
            <a:r>
              <a:rPr lang="zh-CN" altLang="en-US" sz="2400" b="1" noProof="1" smtClean="0">
                <a:solidFill>
                  <a:srgbClr val="FFFF00"/>
                </a:solidFill>
                <a:latin typeface="黑体" pitchFamily="49" charset="-122"/>
                <a:ea typeface="黑体" pitchFamily="49" charset="-122"/>
                <a:cs typeface="Times New Roman" panose="02020603050405020304" pitchFamily="18" charset="0"/>
              </a:rPr>
              <a:t>什么是航天器系统工程？</a:t>
            </a:r>
            <a:endParaRPr lang="zh-CN" sz="2400" b="1" noProof="1">
              <a:solidFill>
                <a:srgbClr val="FFFF00"/>
              </a:solidFill>
              <a:latin typeface="黑体" pitchFamily="49" charset="-122"/>
              <a:ea typeface="黑体" pitchFamily="49" charset="-122"/>
              <a:cs typeface="Times New Roman" panose="02020603050405020304" pitchFamily="18" charset="0"/>
            </a:endParaRPr>
          </a:p>
        </p:txBody>
      </p:sp>
      <p:sp>
        <p:nvSpPr>
          <p:cNvPr id="5" name="六边形 4"/>
          <p:cNvSpPr/>
          <p:nvPr/>
        </p:nvSpPr>
        <p:spPr>
          <a:xfrm>
            <a:off x="1547677" y="2026707"/>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smtClean="0">
                <a:solidFill>
                  <a:schemeClr val="accent1">
                    <a:lumMod val="75000"/>
                  </a:schemeClr>
                </a:solidFill>
                <a:latin typeface="黑体" pitchFamily="49" charset="-122"/>
                <a:ea typeface="黑体" pitchFamily="49" charset="-122"/>
                <a:cs typeface="Times New Roman" panose="02020603050405020304" pitchFamily="18" charset="0"/>
                <a:sym typeface="+mn-lt"/>
              </a:rPr>
              <a:t>一</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7" name="六边形 6"/>
          <p:cNvSpPr/>
          <p:nvPr/>
        </p:nvSpPr>
        <p:spPr>
          <a:xfrm>
            <a:off x="1475656" y="2780928"/>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buFont typeface="Arial" panose="020B0604020202020204" pitchFamily="34" charset="0"/>
              <a:buNone/>
              <a:defRPr/>
            </a:pPr>
            <a:r>
              <a:rPr lang="zh-CN" altLang="en-US" sz="2400" noProof="1" smtClean="0">
                <a:solidFill>
                  <a:schemeClr val="bg1"/>
                </a:solidFill>
                <a:latin typeface="黑体" pitchFamily="49" charset="-122"/>
                <a:ea typeface="黑体" pitchFamily="49" charset="-122"/>
                <a:cs typeface="Times New Roman" panose="02020603050405020304" pitchFamily="18" charset="0"/>
                <a:sym typeface="+mn-lt"/>
              </a:rPr>
              <a:t>什么是航天器系统工程的设计理念？</a:t>
            </a:r>
            <a:endParaRPr lang="zh-CN" altLang="en-US" sz="2400" b="1" noProof="1">
              <a:solidFill>
                <a:schemeClr val="bg1"/>
              </a:solidFill>
              <a:latin typeface="黑体" pitchFamily="49" charset="-122"/>
              <a:ea typeface="黑体" pitchFamily="49" charset="-122"/>
              <a:cs typeface="Times New Roman" panose="02020603050405020304" pitchFamily="18" charset="0"/>
              <a:sym typeface="+mn-lt"/>
            </a:endParaRPr>
          </a:p>
        </p:txBody>
      </p:sp>
      <p:sp>
        <p:nvSpPr>
          <p:cNvPr id="8" name="六边形 7"/>
          <p:cNvSpPr/>
          <p:nvPr/>
        </p:nvSpPr>
        <p:spPr>
          <a:xfrm>
            <a:off x="1547677" y="2820724"/>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二</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9" name="六边形 8"/>
          <p:cNvSpPr/>
          <p:nvPr/>
        </p:nvSpPr>
        <p:spPr>
          <a:xfrm>
            <a:off x="1475656" y="4365104"/>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00" eaLnBrk="0" hangingPunct="0">
              <a:defRPr/>
            </a:pPr>
            <a:r>
              <a:rPr lang="zh-CN" altLang="en-US" sz="2400" noProof="1" smtClean="0">
                <a:solidFill>
                  <a:schemeClr val="bg1"/>
                </a:solidFill>
                <a:latin typeface="黑体" pitchFamily="49" charset="-122"/>
                <a:ea typeface="黑体" pitchFamily="49" charset="-122"/>
                <a:cs typeface="Times New Roman" panose="02020603050405020304" pitchFamily="18" charset="0"/>
                <a:sym typeface="+mn-lt"/>
              </a:rPr>
              <a:t>什么</a:t>
            </a:r>
            <a:r>
              <a:rPr lang="zh-CN" altLang="en-US" sz="2400" noProof="1">
                <a:solidFill>
                  <a:schemeClr val="bg1"/>
                </a:solidFill>
                <a:latin typeface="黑体" pitchFamily="49" charset="-122"/>
                <a:ea typeface="黑体" pitchFamily="49" charset="-122"/>
                <a:cs typeface="Times New Roman" panose="02020603050405020304" pitchFamily="18" charset="0"/>
                <a:sym typeface="+mn-lt"/>
              </a:rPr>
              <a:t>是航天器电子系统</a:t>
            </a:r>
            <a:r>
              <a:rPr lang="zh-CN" altLang="en-US" sz="2400" noProof="1">
                <a:solidFill>
                  <a:schemeClr val="bg1"/>
                </a:solidFill>
                <a:latin typeface="黑体" pitchFamily="49" charset="-122"/>
                <a:ea typeface="黑体" pitchFamily="49" charset="-122"/>
                <a:cs typeface="Times New Roman" panose="02020603050405020304" pitchFamily="18" charset="0"/>
                <a:sym typeface="+mn-lt"/>
              </a:rPr>
              <a:t>构成</a:t>
            </a:r>
            <a:r>
              <a:rPr lang="zh-CN" altLang="en-US" sz="2400" noProof="1" smtClean="0">
                <a:solidFill>
                  <a:schemeClr val="bg1"/>
                </a:solidFill>
                <a:latin typeface="黑体" pitchFamily="49" charset="-122"/>
                <a:ea typeface="黑体" pitchFamily="49" charset="-122"/>
                <a:cs typeface="Times New Roman" panose="02020603050405020304" pitchFamily="18" charset="0"/>
                <a:sym typeface="+mn-lt"/>
              </a:rPr>
              <a:t>？</a:t>
            </a:r>
            <a:endParaRPr lang="zh-CN" altLang="en-US" sz="2400" noProof="1">
              <a:solidFill>
                <a:schemeClr val="bg1"/>
              </a:solidFill>
              <a:latin typeface="黑体" pitchFamily="49" charset="-122"/>
              <a:ea typeface="黑体" pitchFamily="49" charset="-122"/>
              <a:cs typeface="Times New Roman" panose="02020603050405020304" pitchFamily="18" charset="0"/>
              <a:sym typeface="+mn-lt"/>
            </a:endParaRPr>
          </a:p>
        </p:txBody>
      </p:sp>
      <p:sp>
        <p:nvSpPr>
          <p:cNvPr id="10" name="六边形 9"/>
          <p:cNvSpPr/>
          <p:nvPr/>
        </p:nvSpPr>
        <p:spPr>
          <a:xfrm>
            <a:off x="1547810" y="4407781"/>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四</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1" name="六边形 10"/>
          <p:cNvSpPr/>
          <p:nvPr/>
        </p:nvSpPr>
        <p:spPr>
          <a:xfrm>
            <a:off x="1475656" y="3573016"/>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en-US" sz="2400" noProof="1">
                <a:solidFill>
                  <a:schemeClr val="bg1"/>
                </a:solidFill>
                <a:latin typeface="黑体" pitchFamily="49" charset="-122"/>
                <a:ea typeface="黑体" pitchFamily="49" charset="-122"/>
                <a:cs typeface="Times New Roman" panose="02020603050405020304" pitchFamily="18" charset="0"/>
                <a:sym typeface="+mn-lt"/>
              </a:rPr>
              <a:t>什么是航天器电子系统设计理念？</a:t>
            </a:r>
            <a:endParaRPr lang="zh-CN" altLang="en-US" sz="2400" b="1" noProof="1">
              <a:solidFill>
                <a:srgbClr val="FFFF00"/>
              </a:solidFill>
              <a:latin typeface="黑体" pitchFamily="49" charset="-122"/>
              <a:ea typeface="黑体" pitchFamily="49" charset="-122"/>
              <a:cs typeface="Times New Roman" panose="02020603050405020304" pitchFamily="18" charset="0"/>
              <a:sym typeface="+mn-lt"/>
            </a:endParaRPr>
          </a:p>
        </p:txBody>
      </p:sp>
      <p:sp>
        <p:nvSpPr>
          <p:cNvPr id="12" name="六边形 11"/>
          <p:cNvSpPr/>
          <p:nvPr/>
        </p:nvSpPr>
        <p:spPr>
          <a:xfrm>
            <a:off x="1524137" y="3618055"/>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smtClean="0">
                <a:solidFill>
                  <a:schemeClr val="accent1">
                    <a:lumMod val="75000"/>
                  </a:schemeClr>
                </a:solidFill>
                <a:latin typeface="黑体" pitchFamily="49" charset="-122"/>
                <a:ea typeface="黑体" pitchFamily="49" charset="-122"/>
                <a:cs typeface="Times New Roman" panose="02020603050405020304" pitchFamily="18" charset="0"/>
                <a:sym typeface="+mn-lt"/>
              </a:rPr>
              <a:t>三</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Tree>
    <p:custDataLst>
      <p:tags r:id="rId1"/>
    </p:custDataLst>
    <p:extLst>
      <p:ext uri="{BB962C8B-B14F-4D97-AF65-F5344CB8AC3E}">
        <p14:creationId xmlns:p14="http://schemas.microsoft.com/office/powerpoint/2010/main" val="3326008083"/>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4" name="六边形 3"/>
          <p:cNvSpPr/>
          <p:nvPr/>
        </p:nvSpPr>
        <p:spPr>
          <a:xfrm>
            <a:off x="1475656" y="1986707"/>
            <a:ext cx="6390605" cy="577056"/>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buFont typeface="Arial" panose="020B0604020202020204" pitchFamily="34" charset="0"/>
              <a:buNone/>
              <a:defRPr/>
            </a:pPr>
            <a:r>
              <a:rPr lang="zh-CN" altLang="en-US" sz="2400" b="1" noProof="1" smtClean="0">
                <a:solidFill>
                  <a:schemeClr val="bg1"/>
                </a:solidFill>
                <a:latin typeface="黑体" pitchFamily="49" charset="-122"/>
                <a:ea typeface="黑体" pitchFamily="49" charset="-122"/>
                <a:cs typeface="Times New Roman" panose="02020603050405020304" pitchFamily="18" charset="0"/>
              </a:rPr>
              <a:t>什么是航天器系统工程？</a:t>
            </a:r>
            <a:endParaRPr lang="zh-CN" sz="2400" b="1" noProof="1">
              <a:solidFill>
                <a:schemeClr val="bg1"/>
              </a:solidFill>
              <a:latin typeface="黑体" pitchFamily="49" charset="-122"/>
              <a:ea typeface="黑体" pitchFamily="49" charset="-122"/>
              <a:cs typeface="Times New Roman" panose="02020603050405020304" pitchFamily="18" charset="0"/>
            </a:endParaRPr>
          </a:p>
        </p:txBody>
      </p:sp>
      <p:sp>
        <p:nvSpPr>
          <p:cNvPr id="5" name="六边形 4"/>
          <p:cNvSpPr/>
          <p:nvPr/>
        </p:nvSpPr>
        <p:spPr>
          <a:xfrm>
            <a:off x="1547677" y="2026707"/>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smtClean="0">
                <a:solidFill>
                  <a:schemeClr val="accent1">
                    <a:lumMod val="75000"/>
                  </a:schemeClr>
                </a:solidFill>
                <a:latin typeface="黑体" pitchFamily="49" charset="-122"/>
                <a:ea typeface="黑体" pitchFamily="49" charset="-122"/>
                <a:cs typeface="Times New Roman" panose="02020603050405020304" pitchFamily="18" charset="0"/>
                <a:sym typeface="+mn-lt"/>
              </a:rPr>
              <a:t>一</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7" name="六边形 6"/>
          <p:cNvSpPr/>
          <p:nvPr/>
        </p:nvSpPr>
        <p:spPr>
          <a:xfrm>
            <a:off x="1475656" y="2780928"/>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buFont typeface="Arial" panose="020B0604020202020204" pitchFamily="34" charset="0"/>
              <a:buNone/>
              <a:defRPr/>
            </a:pPr>
            <a:r>
              <a:rPr lang="zh-CN" altLang="en-US" sz="2400" noProof="1" smtClean="0">
                <a:solidFill>
                  <a:schemeClr val="bg1"/>
                </a:solidFill>
                <a:latin typeface="黑体" pitchFamily="49" charset="-122"/>
                <a:ea typeface="黑体" pitchFamily="49" charset="-122"/>
                <a:cs typeface="Times New Roman" panose="02020603050405020304" pitchFamily="18" charset="0"/>
                <a:sym typeface="+mn-lt"/>
              </a:rPr>
              <a:t>什么是航天器系统工程的设计理念？</a:t>
            </a:r>
            <a:endParaRPr lang="zh-CN" altLang="en-US" sz="2400" b="1" noProof="1">
              <a:solidFill>
                <a:schemeClr val="bg1"/>
              </a:solidFill>
              <a:latin typeface="黑体" pitchFamily="49" charset="-122"/>
              <a:ea typeface="黑体" pitchFamily="49" charset="-122"/>
              <a:cs typeface="Times New Roman" panose="02020603050405020304" pitchFamily="18" charset="0"/>
              <a:sym typeface="+mn-lt"/>
            </a:endParaRPr>
          </a:p>
        </p:txBody>
      </p:sp>
      <p:sp>
        <p:nvSpPr>
          <p:cNvPr id="8" name="六边形 7"/>
          <p:cNvSpPr/>
          <p:nvPr/>
        </p:nvSpPr>
        <p:spPr>
          <a:xfrm>
            <a:off x="1547677" y="2820724"/>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二</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9" name="六边形 8"/>
          <p:cNvSpPr/>
          <p:nvPr/>
        </p:nvSpPr>
        <p:spPr>
          <a:xfrm>
            <a:off x="1475656" y="4365104"/>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00" eaLnBrk="0" hangingPunct="0">
              <a:defRPr/>
            </a:pPr>
            <a:r>
              <a:rPr lang="zh-CN" altLang="en-US" sz="2400" noProof="1" smtClean="0">
                <a:solidFill>
                  <a:srgbClr val="FFFF00"/>
                </a:solidFill>
                <a:latin typeface="黑体" pitchFamily="49" charset="-122"/>
                <a:ea typeface="黑体" pitchFamily="49" charset="-122"/>
                <a:cs typeface="Times New Roman" panose="02020603050405020304" pitchFamily="18" charset="0"/>
                <a:sym typeface="+mn-lt"/>
              </a:rPr>
              <a:t>什么</a:t>
            </a:r>
            <a:r>
              <a:rPr lang="zh-CN" altLang="en-US" sz="2400" noProof="1">
                <a:solidFill>
                  <a:srgbClr val="FFFF00"/>
                </a:solidFill>
                <a:latin typeface="黑体" pitchFamily="49" charset="-122"/>
                <a:ea typeface="黑体" pitchFamily="49" charset="-122"/>
                <a:cs typeface="Times New Roman" panose="02020603050405020304" pitchFamily="18" charset="0"/>
                <a:sym typeface="+mn-lt"/>
              </a:rPr>
              <a:t>是航天器电子系统</a:t>
            </a:r>
            <a:r>
              <a:rPr lang="zh-CN" altLang="en-US" sz="2400" noProof="1">
                <a:solidFill>
                  <a:srgbClr val="FFFF00"/>
                </a:solidFill>
                <a:latin typeface="黑体" pitchFamily="49" charset="-122"/>
                <a:ea typeface="黑体" pitchFamily="49" charset="-122"/>
                <a:cs typeface="Times New Roman" panose="02020603050405020304" pitchFamily="18" charset="0"/>
                <a:sym typeface="+mn-lt"/>
              </a:rPr>
              <a:t>构成</a:t>
            </a:r>
            <a:r>
              <a:rPr lang="zh-CN" altLang="en-US" sz="2400" noProof="1" smtClean="0">
                <a:solidFill>
                  <a:srgbClr val="FFFF00"/>
                </a:solidFill>
                <a:latin typeface="黑体" pitchFamily="49" charset="-122"/>
                <a:ea typeface="黑体" pitchFamily="49" charset="-122"/>
                <a:cs typeface="Times New Roman" panose="02020603050405020304" pitchFamily="18" charset="0"/>
                <a:sym typeface="+mn-lt"/>
              </a:rPr>
              <a:t>？</a:t>
            </a:r>
            <a:endParaRPr lang="zh-CN" altLang="en-US" sz="2400" noProof="1">
              <a:solidFill>
                <a:srgbClr val="FFFF00"/>
              </a:solidFill>
              <a:latin typeface="黑体" pitchFamily="49" charset="-122"/>
              <a:ea typeface="黑体" pitchFamily="49" charset="-122"/>
              <a:cs typeface="Times New Roman" panose="02020603050405020304" pitchFamily="18" charset="0"/>
              <a:sym typeface="+mn-lt"/>
            </a:endParaRPr>
          </a:p>
        </p:txBody>
      </p:sp>
      <p:sp>
        <p:nvSpPr>
          <p:cNvPr id="10" name="六边形 9"/>
          <p:cNvSpPr/>
          <p:nvPr/>
        </p:nvSpPr>
        <p:spPr>
          <a:xfrm>
            <a:off x="1547810" y="4407781"/>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四</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1" name="六边形 10"/>
          <p:cNvSpPr/>
          <p:nvPr/>
        </p:nvSpPr>
        <p:spPr>
          <a:xfrm>
            <a:off x="1475656" y="3573016"/>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en-US" sz="2400" noProof="1">
                <a:solidFill>
                  <a:schemeClr val="bg1"/>
                </a:solidFill>
                <a:latin typeface="黑体" pitchFamily="49" charset="-122"/>
                <a:ea typeface="黑体" pitchFamily="49" charset="-122"/>
                <a:cs typeface="Times New Roman" panose="02020603050405020304" pitchFamily="18" charset="0"/>
                <a:sym typeface="+mn-lt"/>
              </a:rPr>
              <a:t>什么是航天器电子系统设计理念？</a:t>
            </a:r>
            <a:endParaRPr lang="zh-CN" altLang="en-US" sz="2400" b="1" noProof="1">
              <a:solidFill>
                <a:schemeClr val="bg1"/>
              </a:solidFill>
              <a:latin typeface="黑体" pitchFamily="49" charset="-122"/>
              <a:ea typeface="黑体" pitchFamily="49" charset="-122"/>
              <a:cs typeface="Times New Roman" panose="02020603050405020304" pitchFamily="18" charset="0"/>
              <a:sym typeface="+mn-lt"/>
            </a:endParaRPr>
          </a:p>
        </p:txBody>
      </p:sp>
      <p:sp>
        <p:nvSpPr>
          <p:cNvPr id="12" name="六边形 11"/>
          <p:cNvSpPr/>
          <p:nvPr/>
        </p:nvSpPr>
        <p:spPr>
          <a:xfrm>
            <a:off x="1524137" y="3618055"/>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smtClean="0">
                <a:solidFill>
                  <a:schemeClr val="accent1">
                    <a:lumMod val="75000"/>
                  </a:schemeClr>
                </a:solidFill>
                <a:latin typeface="黑体" pitchFamily="49" charset="-122"/>
                <a:ea typeface="黑体" pitchFamily="49" charset="-122"/>
                <a:cs typeface="Times New Roman" panose="02020603050405020304" pitchFamily="18" charset="0"/>
                <a:sym typeface="+mn-lt"/>
              </a:rPr>
              <a:t>三</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Tree>
    <p:custDataLst>
      <p:tags r:id="rId1"/>
    </p:custDataLst>
    <p:extLst>
      <p:ext uri="{BB962C8B-B14F-4D97-AF65-F5344CB8AC3E}">
        <p14:creationId xmlns:p14="http://schemas.microsoft.com/office/powerpoint/2010/main" val="2572177189"/>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2" name="圆角矩形 1"/>
          <p:cNvSpPr/>
          <p:nvPr/>
        </p:nvSpPr>
        <p:spPr>
          <a:xfrm>
            <a:off x="3779912" y="880790"/>
            <a:ext cx="1728192" cy="504056"/>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航天器系统</a:t>
            </a:r>
            <a:endParaRPr lang="zh-CN" altLang="en-US" sz="1800" dirty="0">
              <a:latin typeface="黑体" panose="02010609060101010101" pitchFamily="49" charset="-122"/>
              <a:ea typeface="黑体" panose="02010609060101010101" pitchFamily="49" charset="-122"/>
            </a:endParaRPr>
          </a:p>
        </p:txBody>
      </p:sp>
      <p:sp>
        <p:nvSpPr>
          <p:cNvPr id="5" name="圆角矩形 4"/>
          <p:cNvSpPr/>
          <p:nvPr/>
        </p:nvSpPr>
        <p:spPr>
          <a:xfrm>
            <a:off x="1511660" y="1744886"/>
            <a:ext cx="1728192" cy="504056"/>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航天器平台</a:t>
            </a:r>
            <a:endParaRPr lang="zh-CN" altLang="en-US" sz="1800" dirty="0">
              <a:latin typeface="黑体" panose="02010609060101010101" pitchFamily="49" charset="-122"/>
              <a:ea typeface="黑体" panose="02010609060101010101" pitchFamily="49" charset="-122"/>
            </a:endParaRPr>
          </a:p>
        </p:txBody>
      </p:sp>
      <p:sp>
        <p:nvSpPr>
          <p:cNvPr id="7" name="圆角矩形 6"/>
          <p:cNvSpPr/>
          <p:nvPr/>
        </p:nvSpPr>
        <p:spPr>
          <a:xfrm>
            <a:off x="6020418" y="1744886"/>
            <a:ext cx="1728192" cy="504056"/>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任务载荷</a:t>
            </a:r>
            <a:endParaRPr lang="zh-CN" altLang="en-US" sz="1800" dirty="0">
              <a:latin typeface="黑体" panose="02010609060101010101" pitchFamily="49" charset="-122"/>
              <a:ea typeface="黑体" panose="02010609060101010101" pitchFamily="49" charset="-122"/>
            </a:endParaRPr>
          </a:p>
        </p:txBody>
      </p:sp>
      <p:sp>
        <p:nvSpPr>
          <p:cNvPr id="8" name="圆角矩形 7"/>
          <p:cNvSpPr/>
          <p:nvPr/>
        </p:nvSpPr>
        <p:spPr>
          <a:xfrm>
            <a:off x="647564" y="2752998"/>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姿态控制与轨道控制分系统</a:t>
            </a:r>
            <a:endParaRPr lang="zh-CN" altLang="en-US" sz="1800" dirty="0">
              <a:latin typeface="黑体" panose="02010609060101010101" pitchFamily="49" charset="-122"/>
              <a:ea typeface="黑体" panose="02010609060101010101" pitchFamily="49" charset="-122"/>
            </a:endParaRPr>
          </a:p>
        </p:txBody>
      </p:sp>
      <p:sp>
        <p:nvSpPr>
          <p:cNvPr id="15" name="圆角矩形 14"/>
          <p:cNvSpPr/>
          <p:nvPr/>
        </p:nvSpPr>
        <p:spPr>
          <a:xfrm>
            <a:off x="1223628" y="2752998"/>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电源分系统</a:t>
            </a:r>
            <a:endParaRPr lang="zh-CN" altLang="en-US" sz="1800" dirty="0">
              <a:latin typeface="黑体" panose="02010609060101010101" pitchFamily="49" charset="-122"/>
              <a:ea typeface="黑体" panose="02010609060101010101" pitchFamily="49" charset="-122"/>
            </a:endParaRPr>
          </a:p>
        </p:txBody>
      </p:sp>
      <p:sp>
        <p:nvSpPr>
          <p:cNvPr id="16" name="圆角矩形 15"/>
          <p:cNvSpPr/>
          <p:nvPr/>
        </p:nvSpPr>
        <p:spPr>
          <a:xfrm>
            <a:off x="1799692" y="2752998"/>
            <a:ext cx="504056" cy="3538800"/>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热控分系统</a:t>
            </a:r>
            <a:endParaRPr lang="zh-CN" altLang="en-US" sz="1800" dirty="0">
              <a:latin typeface="黑体" panose="02010609060101010101" pitchFamily="49" charset="-122"/>
              <a:ea typeface="黑体" panose="02010609060101010101" pitchFamily="49" charset="-122"/>
            </a:endParaRPr>
          </a:p>
        </p:txBody>
      </p:sp>
      <p:sp>
        <p:nvSpPr>
          <p:cNvPr id="17" name="圆角矩形 16"/>
          <p:cNvSpPr/>
          <p:nvPr/>
        </p:nvSpPr>
        <p:spPr>
          <a:xfrm>
            <a:off x="2398848" y="2763406"/>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测控</a:t>
            </a:r>
            <a:endParaRPr lang="en-US" altLang="zh-CN" sz="1800" dirty="0" smtClean="0">
              <a:latin typeface="黑体" panose="02010609060101010101" pitchFamily="49" charset="-122"/>
              <a:ea typeface="黑体" panose="02010609060101010101" pitchFamily="49" charset="-122"/>
            </a:endParaRPr>
          </a:p>
          <a:p>
            <a:pPr algn="ctr"/>
            <a:r>
              <a:rPr lang="zh-CN" altLang="en-US" sz="1800" dirty="0" smtClean="0">
                <a:latin typeface="黑体" panose="02010609060101010101" pitchFamily="49" charset="-122"/>
                <a:ea typeface="黑体" panose="02010609060101010101" pitchFamily="49" charset="-122"/>
              </a:rPr>
              <a:t>与数据管理分系统</a:t>
            </a:r>
            <a:endParaRPr lang="zh-CN" altLang="en-US" sz="1800" dirty="0">
              <a:latin typeface="黑体" panose="02010609060101010101" pitchFamily="49" charset="-122"/>
              <a:ea typeface="黑体" panose="02010609060101010101" pitchFamily="49" charset="-122"/>
            </a:endParaRPr>
          </a:p>
        </p:txBody>
      </p:sp>
      <p:sp>
        <p:nvSpPr>
          <p:cNvPr id="18" name="圆角矩形 17"/>
          <p:cNvSpPr/>
          <p:nvPr/>
        </p:nvSpPr>
        <p:spPr>
          <a:xfrm>
            <a:off x="3527884" y="2763406"/>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其他分系统</a:t>
            </a:r>
            <a:endParaRPr lang="zh-CN" altLang="en-US" sz="1800" dirty="0">
              <a:latin typeface="黑体" panose="02010609060101010101" pitchFamily="49" charset="-122"/>
              <a:ea typeface="黑体" panose="02010609060101010101" pitchFamily="49" charset="-122"/>
            </a:endParaRPr>
          </a:p>
        </p:txBody>
      </p:sp>
      <p:sp>
        <p:nvSpPr>
          <p:cNvPr id="19" name="圆角矩形 18"/>
          <p:cNvSpPr/>
          <p:nvPr/>
        </p:nvSpPr>
        <p:spPr>
          <a:xfrm>
            <a:off x="5256076" y="2752998"/>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遥感类</a:t>
            </a:r>
            <a:endParaRPr lang="en-US" altLang="zh-CN" sz="1800" dirty="0" smtClean="0">
              <a:latin typeface="黑体" panose="02010609060101010101" pitchFamily="49" charset="-122"/>
              <a:ea typeface="黑体" panose="02010609060101010101" pitchFamily="49" charset="-122"/>
            </a:endParaRPr>
          </a:p>
          <a:p>
            <a:pPr algn="ctr"/>
            <a:r>
              <a:rPr lang="zh-CN" altLang="en-US" sz="1800" dirty="0">
                <a:latin typeface="黑体" panose="02010609060101010101" pitchFamily="49" charset="-122"/>
                <a:ea typeface="黑体" panose="02010609060101010101" pitchFamily="49" charset="-122"/>
              </a:rPr>
              <a:t>载荷</a:t>
            </a:r>
          </a:p>
        </p:txBody>
      </p:sp>
      <p:sp>
        <p:nvSpPr>
          <p:cNvPr id="20" name="圆角矩形 19"/>
          <p:cNvSpPr/>
          <p:nvPr/>
        </p:nvSpPr>
        <p:spPr>
          <a:xfrm>
            <a:off x="6984268" y="2763406"/>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科学探测类载荷</a:t>
            </a:r>
            <a:endParaRPr lang="zh-CN" altLang="en-US" sz="1800" dirty="0">
              <a:latin typeface="黑体" panose="02010609060101010101" pitchFamily="49" charset="-122"/>
              <a:ea typeface="黑体" panose="02010609060101010101" pitchFamily="49" charset="-122"/>
            </a:endParaRPr>
          </a:p>
        </p:txBody>
      </p:sp>
      <p:sp>
        <p:nvSpPr>
          <p:cNvPr id="21" name="圆角矩形 20"/>
          <p:cNvSpPr/>
          <p:nvPr/>
        </p:nvSpPr>
        <p:spPr>
          <a:xfrm>
            <a:off x="5832140" y="2752998"/>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通信类</a:t>
            </a:r>
            <a:endParaRPr lang="en-US" altLang="zh-CN" sz="1800" dirty="0" smtClean="0">
              <a:latin typeface="黑体" panose="02010609060101010101" pitchFamily="49" charset="-122"/>
              <a:ea typeface="黑体" panose="02010609060101010101" pitchFamily="49" charset="-122"/>
            </a:endParaRPr>
          </a:p>
          <a:p>
            <a:pPr algn="ctr"/>
            <a:r>
              <a:rPr lang="zh-CN" altLang="en-US" sz="1800" dirty="0">
                <a:latin typeface="黑体" panose="02010609060101010101" pitchFamily="49" charset="-122"/>
                <a:ea typeface="黑体" panose="02010609060101010101" pitchFamily="49" charset="-122"/>
              </a:rPr>
              <a:t>载荷</a:t>
            </a:r>
          </a:p>
        </p:txBody>
      </p:sp>
      <p:sp>
        <p:nvSpPr>
          <p:cNvPr id="22" name="圆角矩形 21"/>
          <p:cNvSpPr/>
          <p:nvPr/>
        </p:nvSpPr>
        <p:spPr>
          <a:xfrm>
            <a:off x="6408204" y="2752998"/>
            <a:ext cx="504056" cy="3538800"/>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黑体" panose="02010609060101010101" pitchFamily="49" charset="-122"/>
                <a:ea typeface="黑体" panose="02010609060101010101" pitchFamily="49" charset="-122"/>
              </a:rPr>
              <a:t>导航</a:t>
            </a:r>
            <a:r>
              <a:rPr lang="zh-CN" altLang="en-US" sz="1800" dirty="0" smtClean="0">
                <a:latin typeface="黑体" panose="02010609060101010101" pitchFamily="49" charset="-122"/>
                <a:ea typeface="黑体" panose="02010609060101010101" pitchFamily="49" charset="-122"/>
              </a:rPr>
              <a:t>类载荷</a:t>
            </a:r>
            <a:endParaRPr lang="zh-CN" altLang="en-US" sz="1800" dirty="0">
              <a:latin typeface="黑体" panose="02010609060101010101" pitchFamily="49" charset="-122"/>
              <a:ea typeface="黑体" panose="02010609060101010101" pitchFamily="49" charset="-122"/>
            </a:endParaRPr>
          </a:p>
        </p:txBody>
      </p:sp>
      <p:sp>
        <p:nvSpPr>
          <p:cNvPr id="23" name="圆角矩形 22"/>
          <p:cNvSpPr/>
          <p:nvPr/>
        </p:nvSpPr>
        <p:spPr>
          <a:xfrm>
            <a:off x="7560332" y="2763406"/>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军事应用类载荷</a:t>
            </a:r>
            <a:endParaRPr lang="zh-CN" altLang="en-US" sz="1800" dirty="0">
              <a:latin typeface="黑体" panose="02010609060101010101" pitchFamily="49" charset="-122"/>
              <a:ea typeface="黑体" panose="02010609060101010101" pitchFamily="49" charset="-122"/>
            </a:endParaRPr>
          </a:p>
        </p:txBody>
      </p:sp>
      <p:sp>
        <p:nvSpPr>
          <p:cNvPr id="24" name="圆角矩形 23"/>
          <p:cNvSpPr/>
          <p:nvPr/>
        </p:nvSpPr>
        <p:spPr>
          <a:xfrm>
            <a:off x="8136396" y="2763406"/>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其他</a:t>
            </a:r>
            <a:endParaRPr lang="zh-CN" altLang="en-US" sz="1800" dirty="0">
              <a:latin typeface="黑体" panose="02010609060101010101" pitchFamily="49" charset="-122"/>
              <a:ea typeface="黑体" panose="02010609060101010101" pitchFamily="49" charset="-122"/>
            </a:endParaRPr>
          </a:p>
        </p:txBody>
      </p:sp>
      <p:cxnSp>
        <p:nvCxnSpPr>
          <p:cNvPr id="4" name="直接连接符 3"/>
          <p:cNvCxnSpPr>
            <a:stCxn id="2" idx="2"/>
          </p:cNvCxnSpPr>
          <p:nvPr/>
        </p:nvCxnSpPr>
        <p:spPr>
          <a:xfrm>
            <a:off x="4644008" y="1384846"/>
            <a:ext cx="0" cy="21602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644008" y="1600870"/>
            <a:ext cx="226825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6912260" y="1600870"/>
            <a:ext cx="0" cy="14401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2375756" y="1600870"/>
            <a:ext cx="226825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2375756" y="1600870"/>
            <a:ext cx="0" cy="14401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899592" y="2464966"/>
            <a:ext cx="29163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2375756" y="2248942"/>
            <a:ext cx="0" cy="21602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endCxn id="8" idx="0"/>
          </p:cNvCxnSpPr>
          <p:nvPr/>
        </p:nvCxnSpPr>
        <p:spPr>
          <a:xfrm>
            <a:off x="899592" y="2464966"/>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1511660" y="2475374"/>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2087724" y="2464966"/>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2663788" y="2464966"/>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3226940" y="2475374"/>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3815196" y="2475374"/>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5513242" y="2464966"/>
            <a:ext cx="29163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6989406" y="2248942"/>
            <a:ext cx="0" cy="21602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5513242" y="2464966"/>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6125310" y="2475374"/>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6701374" y="2464966"/>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7277438" y="2464966"/>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7840590" y="2475374"/>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8428846" y="2475374"/>
            <a:ext cx="0" cy="2880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矩形 54"/>
          <p:cNvSpPr/>
          <p:nvPr/>
        </p:nvSpPr>
        <p:spPr>
          <a:xfrm>
            <a:off x="587102" y="2625817"/>
            <a:ext cx="2351808" cy="3755511"/>
          </a:xfrm>
          <a:prstGeom prst="rect">
            <a:avLst/>
          </a:prstGeom>
          <a:solidFill>
            <a:srgbClr val="FFC000">
              <a:alpha val="30000"/>
            </a:srgbClr>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a:off x="2963366" y="2752998"/>
            <a:ext cx="504056" cy="3528392"/>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smtClean="0">
                <a:latin typeface="黑体" panose="02010609060101010101" pitchFamily="49" charset="-122"/>
                <a:ea typeface="黑体" panose="02010609060101010101" pitchFamily="49" charset="-122"/>
              </a:rPr>
              <a:t>结构与机构分系统</a:t>
            </a:r>
            <a:endParaRPr lang="zh-CN" altLang="en-US" sz="1800" dirty="0">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3486437192"/>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pic>
        <p:nvPicPr>
          <p:cNvPr id="2" name="图片 1"/>
          <p:cNvPicPr>
            <a:picLocks noChangeAspect="1"/>
          </p:cNvPicPr>
          <p:nvPr/>
        </p:nvPicPr>
        <p:blipFill>
          <a:blip r:embed="rId4"/>
          <a:stretch>
            <a:fillRect/>
          </a:stretch>
        </p:blipFill>
        <p:spPr>
          <a:xfrm>
            <a:off x="179512" y="1583809"/>
            <a:ext cx="8571183" cy="4392488"/>
          </a:xfrm>
          <a:prstGeom prst="rect">
            <a:avLst/>
          </a:prstGeom>
        </p:spPr>
      </p:pic>
      <p:sp>
        <p:nvSpPr>
          <p:cNvPr id="7" name="圆角矩形 6"/>
          <p:cNvSpPr/>
          <p:nvPr/>
        </p:nvSpPr>
        <p:spPr>
          <a:xfrm>
            <a:off x="1116008" y="874539"/>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206716" y="758453"/>
            <a:ext cx="4354077"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航天器电子系统构成</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9" name="圆角矩形 8"/>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4139952" y="1772816"/>
            <a:ext cx="1728192" cy="864096"/>
          </a:xfrm>
          <a:prstGeom prst="ellipse">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4059824767"/>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7" name="圆角矩形 6"/>
          <p:cNvSpPr/>
          <p:nvPr/>
        </p:nvSpPr>
        <p:spPr>
          <a:xfrm>
            <a:off x="1116008" y="874539"/>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206716" y="758453"/>
            <a:ext cx="4354077"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航天器电子系统构成</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9" name="圆角矩形 8"/>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stretch>
            <a:fillRect/>
          </a:stretch>
        </p:blipFill>
        <p:spPr>
          <a:xfrm>
            <a:off x="6660232" y="2492896"/>
            <a:ext cx="1896425" cy="1174210"/>
          </a:xfrm>
          <a:prstGeom prst="rect">
            <a:avLst/>
          </a:prstGeom>
        </p:spPr>
      </p:pic>
      <p:pic>
        <p:nvPicPr>
          <p:cNvPr id="5" name="图片 4"/>
          <p:cNvPicPr>
            <a:picLocks noChangeAspect="1"/>
          </p:cNvPicPr>
          <p:nvPr/>
        </p:nvPicPr>
        <p:blipFill>
          <a:blip r:embed="rId5"/>
          <a:stretch>
            <a:fillRect/>
          </a:stretch>
        </p:blipFill>
        <p:spPr>
          <a:xfrm>
            <a:off x="1129851" y="4427304"/>
            <a:ext cx="1796128" cy="1426093"/>
          </a:xfrm>
          <a:prstGeom prst="rect">
            <a:avLst/>
          </a:prstGeom>
        </p:spPr>
      </p:pic>
      <p:pic>
        <p:nvPicPr>
          <p:cNvPr id="11" name="图片 10"/>
          <p:cNvPicPr>
            <a:picLocks noChangeAspect="1"/>
          </p:cNvPicPr>
          <p:nvPr/>
        </p:nvPicPr>
        <p:blipFill>
          <a:blip r:embed="rId6"/>
          <a:stretch>
            <a:fillRect/>
          </a:stretch>
        </p:blipFill>
        <p:spPr>
          <a:xfrm>
            <a:off x="3811341" y="4368402"/>
            <a:ext cx="1840159" cy="1563511"/>
          </a:xfrm>
          <a:prstGeom prst="rect">
            <a:avLst/>
          </a:prstGeom>
        </p:spPr>
      </p:pic>
      <p:pic>
        <p:nvPicPr>
          <p:cNvPr id="14" name="图片 13"/>
          <p:cNvPicPr>
            <a:picLocks noChangeAspect="1"/>
          </p:cNvPicPr>
          <p:nvPr/>
        </p:nvPicPr>
        <p:blipFill>
          <a:blip r:embed="rId7"/>
          <a:stretch>
            <a:fillRect/>
          </a:stretch>
        </p:blipFill>
        <p:spPr>
          <a:xfrm>
            <a:off x="6307212" y="4259550"/>
            <a:ext cx="2181076" cy="1672363"/>
          </a:xfrm>
          <a:prstGeom prst="rect">
            <a:avLst/>
          </a:prstGeom>
        </p:spPr>
      </p:pic>
      <p:pic>
        <p:nvPicPr>
          <p:cNvPr id="15" name="图片 14"/>
          <p:cNvPicPr>
            <a:picLocks noChangeAspect="1"/>
          </p:cNvPicPr>
          <p:nvPr/>
        </p:nvPicPr>
        <p:blipFill>
          <a:blip r:embed="rId8"/>
          <a:stretch>
            <a:fillRect/>
          </a:stretch>
        </p:blipFill>
        <p:spPr>
          <a:xfrm>
            <a:off x="873208" y="2110757"/>
            <a:ext cx="2309415" cy="1620382"/>
          </a:xfrm>
          <a:prstGeom prst="rect">
            <a:avLst/>
          </a:prstGeom>
        </p:spPr>
      </p:pic>
      <p:pic>
        <p:nvPicPr>
          <p:cNvPr id="16" name="图片 15"/>
          <p:cNvPicPr>
            <a:picLocks noChangeAspect="1"/>
          </p:cNvPicPr>
          <p:nvPr/>
        </p:nvPicPr>
        <p:blipFill>
          <a:blip r:embed="rId9"/>
          <a:stretch>
            <a:fillRect/>
          </a:stretch>
        </p:blipFill>
        <p:spPr>
          <a:xfrm>
            <a:off x="3845373" y="1520870"/>
            <a:ext cx="1709584" cy="2336350"/>
          </a:xfrm>
          <a:prstGeom prst="rect">
            <a:avLst/>
          </a:prstGeom>
        </p:spPr>
      </p:pic>
      <p:sp>
        <p:nvSpPr>
          <p:cNvPr id="17" name="矩形 16"/>
          <p:cNvSpPr/>
          <p:nvPr/>
        </p:nvSpPr>
        <p:spPr>
          <a:xfrm>
            <a:off x="1290373" y="3499926"/>
            <a:ext cx="1475084" cy="605294"/>
          </a:xfrm>
          <a:prstGeom prst="rect">
            <a:avLst/>
          </a:prstGeom>
        </p:spPr>
        <p:txBody>
          <a:bodyPr wrap="none">
            <a:spAutoFit/>
          </a:bodyPr>
          <a:lstStyle/>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控制计算机</a:t>
            </a:r>
            <a:endParaRPr lang="en-US" altLang="zh-CN" sz="2400" dirty="0">
              <a:solidFill>
                <a:srgbClr val="FF0000"/>
              </a:solidFill>
              <a:latin typeface="黑体" panose="02010609060101010101" pitchFamily="49" charset="-122"/>
              <a:ea typeface="黑体" panose="02010609060101010101" pitchFamily="49" charset="-122"/>
            </a:endParaRPr>
          </a:p>
        </p:txBody>
      </p:sp>
      <p:sp>
        <p:nvSpPr>
          <p:cNvPr id="20" name="矩形 19"/>
          <p:cNvSpPr/>
          <p:nvPr/>
        </p:nvSpPr>
        <p:spPr>
          <a:xfrm>
            <a:off x="4195994" y="3742952"/>
            <a:ext cx="1217000" cy="605294"/>
          </a:xfrm>
          <a:prstGeom prst="rect">
            <a:avLst/>
          </a:prstGeom>
        </p:spPr>
        <p:txBody>
          <a:bodyPr wrap="none">
            <a:spAutoFit/>
          </a:bodyPr>
          <a:lstStyle/>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燃气舵机</a:t>
            </a:r>
            <a:endParaRPr lang="en-US" altLang="zh-CN" sz="2400" dirty="0">
              <a:solidFill>
                <a:srgbClr val="FF0000"/>
              </a:solidFill>
              <a:latin typeface="黑体" panose="02010609060101010101" pitchFamily="49" charset="-122"/>
              <a:ea typeface="黑体" panose="02010609060101010101" pitchFamily="49" charset="-122"/>
            </a:endParaRPr>
          </a:p>
        </p:txBody>
      </p:sp>
      <p:sp>
        <p:nvSpPr>
          <p:cNvPr id="21" name="矩形 20"/>
          <p:cNvSpPr/>
          <p:nvPr/>
        </p:nvSpPr>
        <p:spPr>
          <a:xfrm>
            <a:off x="6824994" y="3763108"/>
            <a:ext cx="1217000" cy="605294"/>
          </a:xfrm>
          <a:prstGeom prst="rect">
            <a:avLst/>
          </a:prstGeom>
        </p:spPr>
        <p:txBody>
          <a:bodyPr wrap="none">
            <a:spAutoFit/>
          </a:bodyPr>
          <a:lstStyle/>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接口总线</a:t>
            </a:r>
            <a:endParaRPr lang="en-US" altLang="zh-CN" sz="2400" dirty="0">
              <a:solidFill>
                <a:srgbClr val="FF0000"/>
              </a:solidFill>
              <a:latin typeface="黑体" panose="02010609060101010101" pitchFamily="49" charset="-122"/>
              <a:ea typeface="黑体" panose="02010609060101010101" pitchFamily="49" charset="-122"/>
            </a:endParaRPr>
          </a:p>
        </p:txBody>
      </p:sp>
      <p:sp>
        <p:nvSpPr>
          <p:cNvPr id="22" name="矩形 21"/>
          <p:cNvSpPr/>
          <p:nvPr/>
        </p:nvSpPr>
        <p:spPr>
          <a:xfrm>
            <a:off x="1548456" y="5853397"/>
            <a:ext cx="958917" cy="520335"/>
          </a:xfrm>
          <a:prstGeom prst="rect">
            <a:avLst/>
          </a:prstGeom>
        </p:spPr>
        <p:txBody>
          <a:bodyPr wrap="none">
            <a:spAutoFit/>
          </a:bodyPr>
          <a:lstStyle/>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热电池</a:t>
            </a:r>
            <a:endParaRPr lang="en-US" altLang="zh-CN" sz="2400" dirty="0">
              <a:solidFill>
                <a:srgbClr val="FF0000"/>
              </a:solidFill>
              <a:latin typeface="黑体" panose="02010609060101010101" pitchFamily="49" charset="-122"/>
              <a:ea typeface="黑体" panose="02010609060101010101" pitchFamily="49" charset="-122"/>
            </a:endParaRPr>
          </a:p>
        </p:txBody>
      </p:sp>
      <p:sp>
        <p:nvSpPr>
          <p:cNvPr id="23" name="矩形 22"/>
          <p:cNvSpPr/>
          <p:nvPr/>
        </p:nvSpPr>
        <p:spPr>
          <a:xfrm>
            <a:off x="4122920" y="5853397"/>
            <a:ext cx="1217000" cy="605294"/>
          </a:xfrm>
          <a:prstGeom prst="rect">
            <a:avLst/>
          </a:prstGeom>
        </p:spPr>
        <p:txBody>
          <a:bodyPr wrap="none">
            <a:spAutoFit/>
          </a:bodyPr>
          <a:lstStyle/>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测控天线</a:t>
            </a:r>
            <a:endParaRPr lang="en-US" altLang="zh-CN" sz="2400" dirty="0">
              <a:solidFill>
                <a:srgbClr val="FF0000"/>
              </a:solidFill>
              <a:latin typeface="黑体" panose="02010609060101010101" pitchFamily="49" charset="-122"/>
              <a:ea typeface="黑体" panose="02010609060101010101" pitchFamily="49" charset="-122"/>
            </a:endParaRPr>
          </a:p>
        </p:txBody>
      </p:sp>
      <p:sp>
        <p:nvSpPr>
          <p:cNvPr id="24" name="矩形 23"/>
          <p:cNvSpPr/>
          <p:nvPr/>
        </p:nvSpPr>
        <p:spPr>
          <a:xfrm>
            <a:off x="6631030" y="5864794"/>
            <a:ext cx="1604927" cy="520335"/>
          </a:xfrm>
          <a:prstGeom prst="rect">
            <a:avLst/>
          </a:prstGeom>
        </p:spPr>
        <p:txBody>
          <a:bodyPr wrap="none">
            <a:spAutoFit/>
          </a:bodyPr>
          <a:lstStyle/>
          <a:p>
            <a:pPr>
              <a:lnSpc>
                <a:spcPts val="4000"/>
              </a:lnSpc>
            </a:pPr>
            <a:r>
              <a:rPr lang="zh-CN" altLang="en-US" dirty="0">
                <a:solidFill>
                  <a:srgbClr val="0070C0"/>
                </a:solidFill>
                <a:latin typeface="黑体" panose="02010609060101010101" pitchFamily="49" charset="-122"/>
                <a:ea typeface="黑体" panose="02010609060101010101" pitchFamily="49" charset="-122"/>
              </a:rPr>
              <a:t>陀螺仪</a:t>
            </a:r>
            <a:r>
              <a:rPr lang="en-US" altLang="zh-CN" dirty="0">
                <a:solidFill>
                  <a:srgbClr val="0070C0"/>
                </a:solidFill>
                <a:latin typeface="黑体" panose="02010609060101010101" pitchFamily="49" charset="-122"/>
                <a:ea typeface="黑体" panose="02010609060101010101" pitchFamily="49" charset="-122"/>
              </a:rPr>
              <a:t>/</a:t>
            </a:r>
            <a:r>
              <a:rPr lang="zh-CN" altLang="en-US" dirty="0">
                <a:solidFill>
                  <a:srgbClr val="0070C0"/>
                </a:solidFill>
                <a:latin typeface="黑体" panose="02010609060101010101" pitchFamily="49" charset="-122"/>
                <a:ea typeface="黑体" panose="02010609060101010101" pitchFamily="49" charset="-122"/>
              </a:rPr>
              <a:t>惯导</a:t>
            </a:r>
            <a:endParaRPr lang="en-US" altLang="zh-CN" dirty="0">
              <a:solidFill>
                <a:srgbClr val="0070C0"/>
              </a:solidFill>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203366188"/>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7" name="圆角矩形 6"/>
          <p:cNvSpPr/>
          <p:nvPr/>
        </p:nvSpPr>
        <p:spPr>
          <a:xfrm>
            <a:off x="1116008" y="874539"/>
            <a:ext cx="8028384"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206716" y="758453"/>
            <a:ext cx="4354077" cy="646331"/>
          </a:xfrm>
          <a:prstGeom prst="rect">
            <a:avLst/>
          </a:prstGeom>
        </p:spPr>
        <p:txBody>
          <a:bodyPr wrap="none">
            <a:spAutoFit/>
          </a:bodyPr>
          <a:lstStyle/>
          <a:p>
            <a:pPr algn="r"/>
            <a:r>
              <a:rPr lang="zh-CN" altLang="en-US" sz="3600" dirty="0" smtClean="0">
                <a:solidFill>
                  <a:srgbClr val="C00000"/>
                </a:solidFill>
                <a:latin typeface="黑体" panose="02010609060101010101" pitchFamily="49" charset="-122"/>
                <a:ea typeface="黑体" panose="02010609060101010101" pitchFamily="49" charset="-122"/>
              </a:rPr>
              <a:t>航天器电子系统构成</a:t>
            </a:r>
            <a:endParaRPr lang="en-US" altLang="zh-CN" sz="3600" dirty="0">
              <a:solidFill>
                <a:srgbClr val="C00000"/>
              </a:solidFill>
              <a:latin typeface="黑体" panose="02010609060101010101" pitchFamily="49" charset="-122"/>
              <a:ea typeface="黑体" panose="02010609060101010101" pitchFamily="49" charset="-122"/>
            </a:endParaRPr>
          </a:p>
        </p:txBody>
      </p:sp>
      <p:sp>
        <p:nvSpPr>
          <p:cNvPr id="9" name="圆角矩形 8"/>
          <p:cNvSpPr/>
          <p:nvPr/>
        </p:nvSpPr>
        <p:spPr>
          <a:xfrm>
            <a:off x="35496" y="880790"/>
            <a:ext cx="792088" cy="530245"/>
          </a:xfrm>
          <a:prstGeom prst="round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4"/>
          <a:stretch>
            <a:fillRect/>
          </a:stretch>
        </p:blipFill>
        <p:spPr>
          <a:xfrm>
            <a:off x="683568" y="1520870"/>
            <a:ext cx="2736304" cy="1599895"/>
          </a:xfrm>
          <a:prstGeom prst="rect">
            <a:avLst/>
          </a:prstGeom>
        </p:spPr>
      </p:pic>
      <p:sp>
        <p:nvSpPr>
          <p:cNvPr id="19" name="矩形 18"/>
          <p:cNvSpPr/>
          <p:nvPr/>
        </p:nvSpPr>
        <p:spPr>
          <a:xfrm>
            <a:off x="745002" y="3120765"/>
            <a:ext cx="2765501" cy="605294"/>
          </a:xfrm>
          <a:prstGeom prst="rect">
            <a:avLst/>
          </a:prstGeom>
        </p:spPr>
        <p:txBody>
          <a:bodyPr wrap="none">
            <a:spAutoFit/>
          </a:bodyPr>
          <a:lstStyle/>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新型无线信能传输原理</a:t>
            </a:r>
            <a:endParaRPr lang="en-US" altLang="zh-CN" sz="2400" dirty="0">
              <a:solidFill>
                <a:srgbClr val="FF0000"/>
              </a:solidFill>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a:blip r:embed="rId5"/>
          <a:stretch>
            <a:fillRect/>
          </a:stretch>
        </p:blipFill>
        <p:spPr>
          <a:xfrm>
            <a:off x="6195396" y="1608004"/>
            <a:ext cx="2453545" cy="1315156"/>
          </a:xfrm>
          <a:prstGeom prst="rect">
            <a:avLst/>
          </a:prstGeom>
        </p:spPr>
      </p:pic>
      <p:sp>
        <p:nvSpPr>
          <p:cNvPr id="25" name="矩形 24"/>
          <p:cNvSpPr/>
          <p:nvPr/>
        </p:nvSpPr>
        <p:spPr>
          <a:xfrm>
            <a:off x="4941328" y="1684473"/>
            <a:ext cx="1028128" cy="1118255"/>
          </a:xfrm>
          <a:prstGeom prst="rect">
            <a:avLst/>
          </a:prstGeom>
        </p:spPr>
        <p:txBody>
          <a:bodyPr wrap="square">
            <a:spAutoFit/>
          </a:bodyPr>
          <a:lstStyle/>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光学无线装置</a:t>
            </a:r>
            <a:endParaRPr lang="en-US" altLang="zh-CN" sz="2400" dirty="0">
              <a:solidFill>
                <a:srgbClr val="FF0000"/>
              </a:solidFill>
              <a:latin typeface="黑体" panose="02010609060101010101" pitchFamily="49" charset="-122"/>
              <a:ea typeface="黑体" panose="02010609060101010101" pitchFamily="49" charset="-122"/>
            </a:endParaRPr>
          </a:p>
        </p:txBody>
      </p:sp>
      <p:pic>
        <p:nvPicPr>
          <p:cNvPr id="10" name="图片 9"/>
          <p:cNvPicPr>
            <a:picLocks noChangeAspect="1"/>
          </p:cNvPicPr>
          <p:nvPr/>
        </p:nvPicPr>
        <p:blipFill>
          <a:blip r:embed="rId6"/>
          <a:stretch>
            <a:fillRect/>
          </a:stretch>
        </p:blipFill>
        <p:spPr>
          <a:xfrm>
            <a:off x="827584" y="3894675"/>
            <a:ext cx="2894297" cy="2425393"/>
          </a:xfrm>
          <a:prstGeom prst="rect">
            <a:avLst/>
          </a:prstGeom>
        </p:spPr>
      </p:pic>
      <p:sp>
        <p:nvSpPr>
          <p:cNvPr id="12" name="右箭头 11"/>
          <p:cNvSpPr/>
          <p:nvPr/>
        </p:nvSpPr>
        <p:spPr>
          <a:xfrm>
            <a:off x="3995936" y="3726059"/>
            <a:ext cx="720080" cy="3510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a:blip r:embed="rId7"/>
          <a:stretch>
            <a:fillRect/>
          </a:stretch>
        </p:blipFill>
        <p:spPr>
          <a:xfrm>
            <a:off x="5694005" y="3172596"/>
            <a:ext cx="3294595" cy="1660434"/>
          </a:xfrm>
          <a:prstGeom prst="rect">
            <a:avLst/>
          </a:prstGeom>
        </p:spPr>
      </p:pic>
      <p:sp>
        <p:nvSpPr>
          <p:cNvPr id="26" name="矩形 25"/>
          <p:cNvSpPr/>
          <p:nvPr/>
        </p:nvSpPr>
        <p:spPr>
          <a:xfrm>
            <a:off x="4860208" y="3480089"/>
            <a:ext cx="1028128" cy="1118255"/>
          </a:xfrm>
          <a:prstGeom prst="rect">
            <a:avLst/>
          </a:prstGeom>
        </p:spPr>
        <p:txBody>
          <a:bodyPr wrap="square">
            <a:spAutoFit/>
          </a:bodyPr>
          <a:lstStyle/>
          <a:p>
            <a:pPr>
              <a:lnSpc>
                <a:spcPts val="4000"/>
              </a:lnSpc>
            </a:pPr>
            <a:r>
              <a:rPr lang="zh-CN" altLang="en-US" dirty="0" smtClean="0">
                <a:solidFill>
                  <a:srgbClr val="0070C0"/>
                </a:solidFill>
                <a:latin typeface="黑体" panose="02010609060101010101" pitchFamily="49" charset="-122"/>
                <a:ea typeface="黑体" panose="02010609060101010101" pitchFamily="49" charset="-122"/>
              </a:rPr>
              <a:t>磁学无线装置</a:t>
            </a:r>
            <a:endParaRPr lang="en-US" altLang="zh-CN" sz="2400" dirty="0">
              <a:solidFill>
                <a:srgbClr val="FF0000"/>
              </a:solidFill>
              <a:latin typeface="黑体" panose="02010609060101010101" pitchFamily="49" charset="-122"/>
              <a:ea typeface="黑体" panose="02010609060101010101" pitchFamily="49" charset="-122"/>
            </a:endParaRPr>
          </a:p>
        </p:txBody>
      </p:sp>
      <p:pic>
        <p:nvPicPr>
          <p:cNvPr id="18" name="图片 17"/>
          <p:cNvPicPr>
            <a:picLocks noChangeAspect="1"/>
          </p:cNvPicPr>
          <p:nvPr/>
        </p:nvPicPr>
        <p:blipFill>
          <a:blip r:embed="rId8"/>
          <a:stretch>
            <a:fillRect/>
          </a:stretch>
        </p:blipFill>
        <p:spPr>
          <a:xfrm>
            <a:off x="6366456" y="4892070"/>
            <a:ext cx="1949692" cy="1450784"/>
          </a:xfrm>
          <a:prstGeom prst="rect">
            <a:avLst/>
          </a:prstGeom>
        </p:spPr>
      </p:pic>
      <p:sp>
        <p:nvSpPr>
          <p:cNvPr id="27" name="矩形 26"/>
          <p:cNvSpPr/>
          <p:nvPr/>
        </p:nvSpPr>
        <p:spPr>
          <a:xfrm>
            <a:off x="4941328" y="5224599"/>
            <a:ext cx="1039072" cy="1118255"/>
          </a:xfrm>
          <a:prstGeom prst="rect">
            <a:avLst/>
          </a:prstGeom>
        </p:spPr>
        <p:txBody>
          <a:bodyPr wrap="square">
            <a:spAutoFit/>
          </a:bodyPr>
          <a:lstStyle/>
          <a:p>
            <a:pPr>
              <a:lnSpc>
                <a:spcPts val="4000"/>
              </a:lnSpc>
            </a:pPr>
            <a:r>
              <a:rPr lang="en-US" altLang="zh-CN" dirty="0" smtClean="0">
                <a:solidFill>
                  <a:srgbClr val="0070C0"/>
                </a:solidFill>
                <a:latin typeface="黑体" panose="02010609060101010101" pitchFamily="49" charset="-122"/>
                <a:ea typeface="黑体" panose="02010609060101010101" pitchFamily="49" charset="-122"/>
              </a:rPr>
              <a:t>UWB</a:t>
            </a:r>
            <a:r>
              <a:rPr lang="zh-CN" altLang="en-US" dirty="0" smtClean="0">
                <a:solidFill>
                  <a:srgbClr val="0070C0"/>
                </a:solidFill>
                <a:latin typeface="黑体" panose="02010609060101010101" pitchFamily="49" charset="-122"/>
                <a:ea typeface="黑体" panose="02010609060101010101" pitchFamily="49" charset="-122"/>
              </a:rPr>
              <a:t>无线装置</a:t>
            </a:r>
            <a:endParaRPr lang="en-US" altLang="zh-CN" sz="2400" dirty="0">
              <a:solidFill>
                <a:srgbClr val="FF0000"/>
              </a:solidFill>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3058436509"/>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2843808" y="3284984"/>
            <a:ext cx="4752528" cy="605294"/>
          </a:xfrm>
          <a:prstGeom prst="rect">
            <a:avLst/>
          </a:prstGeom>
        </p:spPr>
        <p:txBody>
          <a:bodyPr wrap="square">
            <a:spAutoFit/>
          </a:bodyPr>
          <a:lstStyle/>
          <a:p>
            <a:pPr>
              <a:lnSpc>
                <a:spcPts val="4000"/>
              </a:lnSpc>
            </a:pPr>
            <a:r>
              <a:rPr lang="zh-CN" altLang="en-US" sz="8800" dirty="0" smtClean="0">
                <a:solidFill>
                  <a:srgbClr val="0000FF"/>
                </a:solidFill>
                <a:latin typeface="黑体" panose="02010609060101010101" pitchFamily="49" charset="-122"/>
                <a:ea typeface="黑体" panose="02010609060101010101" pitchFamily="49" charset="-122"/>
              </a:rPr>
              <a:t>谢  谢！</a:t>
            </a:r>
            <a:endParaRPr lang="en-US" altLang="zh-CN" sz="8800" dirty="0" smtClean="0">
              <a:solidFill>
                <a:srgbClr val="0000FF"/>
              </a:solidFill>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3794893435"/>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6" name="矩形 5"/>
          <p:cNvSpPr/>
          <p:nvPr/>
        </p:nvSpPr>
        <p:spPr>
          <a:xfrm>
            <a:off x="463419" y="2924944"/>
            <a:ext cx="8680581" cy="1107996"/>
          </a:xfrm>
          <a:prstGeom prst="rect">
            <a:avLst/>
          </a:prstGeom>
        </p:spPr>
        <p:txBody>
          <a:bodyPr wrap="none">
            <a:spAutoFit/>
          </a:bodyPr>
          <a:lstStyle/>
          <a:p>
            <a:pPr algn="r"/>
            <a:r>
              <a:rPr lang="zh-CN" altLang="en-US" sz="6600" dirty="0" smtClean="0">
                <a:solidFill>
                  <a:srgbClr val="0070C0"/>
                </a:solidFill>
                <a:latin typeface="黑体" panose="02010609060101010101" pitchFamily="49" charset="-122"/>
                <a:ea typeface="黑体" panose="02010609060101010101" pitchFamily="49" charset="-122"/>
              </a:rPr>
              <a:t>什么</a:t>
            </a:r>
            <a:r>
              <a:rPr lang="zh-CN" altLang="en-US" sz="6600" dirty="0" smtClean="0">
                <a:solidFill>
                  <a:srgbClr val="0070C0"/>
                </a:solidFill>
                <a:latin typeface="黑体" panose="02010609060101010101" pitchFamily="49" charset="-122"/>
                <a:ea typeface="黑体" panose="02010609060101010101" pitchFamily="49" charset="-122"/>
              </a:rPr>
              <a:t>是航天系统工程</a:t>
            </a:r>
            <a:r>
              <a:rPr lang="zh-CN" altLang="en-US" sz="6600" dirty="0">
                <a:solidFill>
                  <a:srgbClr val="0070C0"/>
                </a:solidFill>
                <a:latin typeface="黑体" panose="02010609060101010101" pitchFamily="49" charset="-122"/>
                <a:ea typeface="黑体" panose="02010609060101010101" pitchFamily="49" charset="-122"/>
              </a:rPr>
              <a:t>？</a:t>
            </a:r>
            <a:endParaRPr lang="en-US" altLang="zh-CN" sz="6600" dirty="0">
              <a:solidFill>
                <a:srgbClr val="0070C0"/>
              </a:solidFill>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2378621670"/>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pic>
        <p:nvPicPr>
          <p:cNvPr id="1026" name="Picture 2" descr="https://img1.baidu.com/it/u=3253136656,2077211748&amp;fm=253&amp;fmt=auto&amp;app=138&amp;f=JPEG?w=300&amp;h=36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528" y="1340768"/>
            <a:ext cx="3816424" cy="4668759"/>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4139952" y="3413537"/>
            <a:ext cx="5234125" cy="523220"/>
          </a:xfrm>
          <a:prstGeom prst="rect">
            <a:avLst/>
          </a:prstGeom>
        </p:spPr>
        <p:txBody>
          <a:bodyPr wrap="none">
            <a:spAutoFit/>
          </a:bodyPr>
          <a:lstStyle/>
          <a:p>
            <a:pPr algn="r"/>
            <a:r>
              <a:rPr lang="zh-CN" altLang="en-US" sz="2800" dirty="0" smtClean="0">
                <a:solidFill>
                  <a:srgbClr val="0070C0"/>
                </a:solidFill>
                <a:latin typeface="黑体" panose="02010609060101010101" pitchFamily="49" charset="-122"/>
                <a:ea typeface="黑体" panose="02010609060101010101" pitchFamily="49" charset="-122"/>
              </a:rPr>
              <a:t>系统是否为部件的收纳与安装？</a:t>
            </a:r>
            <a:endParaRPr lang="en-US" altLang="zh-CN" sz="6600" dirty="0">
              <a:solidFill>
                <a:srgbClr val="0070C0"/>
              </a:solidFill>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3620548740"/>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pic>
        <p:nvPicPr>
          <p:cNvPr id="2050" name="Picture 2" descr="https://img0.baidu.com/it/u=3596651143,994950995&amp;fm=253&amp;fmt=auto&amp;app=138&amp;f=JPEG?w=509&amp;h=50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561" y="1556792"/>
            <a:ext cx="3744416" cy="368238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img0.baidu.com/it/u=3581903546,2662937770&amp;fm=253&amp;fmt=auto&amp;app=138&amp;f=JPEG?w=605&amp;h=428"/>
          <p:cNvPicPr>
            <a:picLocks noChangeAspect="1" noChangeArrowheads="1"/>
          </p:cNvPicPr>
          <p:nvPr/>
        </p:nvPicPr>
        <p:blipFill rotWithShape="1">
          <a:blip r:embed="rId5">
            <a:extLst>
              <a:ext uri="{28A0092B-C50C-407E-A947-70E740481C1C}">
                <a14:useLocalDpi xmlns:a14="http://schemas.microsoft.com/office/drawing/2010/main" val="0"/>
              </a:ext>
            </a:extLst>
          </a:blip>
          <a:srcRect l="28740" t="12364" r="8781" b="18749"/>
          <a:stretch/>
        </p:blipFill>
        <p:spPr bwMode="auto">
          <a:xfrm>
            <a:off x="4788024" y="1993825"/>
            <a:ext cx="3816424" cy="2976811"/>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899592" y="5517232"/>
            <a:ext cx="3539752" cy="400110"/>
          </a:xfrm>
          <a:prstGeom prst="rect">
            <a:avLst/>
          </a:prstGeom>
        </p:spPr>
        <p:txBody>
          <a:bodyPr wrap="none">
            <a:spAutoFit/>
          </a:bodyPr>
          <a:lstStyle/>
          <a:p>
            <a:r>
              <a:rPr lang="zh-CN" altLang="en-US" dirty="0" smtClean="0">
                <a:solidFill>
                  <a:srgbClr val="0070C0"/>
                </a:solidFill>
                <a:latin typeface="黑体" panose="02010609060101010101" pitchFamily="49" charset="-122"/>
                <a:ea typeface="黑体" panose="02010609060101010101" pitchFamily="49" charset="-122"/>
              </a:rPr>
              <a:t>有序化、标准化、系统化集成</a:t>
            </a:r>
            <a:endParaRPr lang="zh-CN" altLang="en-US" dirty="0"/>
          </a:p>
        </p:txBody>
      </p:sp>
      <p:sp>
        <p:nvSpPr>
          <p:cNvPr id="3" name="矩形 2"/>
          <p:cNvSpPr/>
          <p:nvPr/>
        </p:nvSpPr>
        <p:spPr>
          <a:xfrm>
            <a:off x="1619672" y="2132856"/>
            <a:ext cx="504056" cy="1440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00" dirty="0" smtClean="0">
                <a:latin typeface="黑体" panose="02010609060101010101" pitchFamily="49" charset="-122"/>
                <a:ea typeface="黑体" panose="02010609060101010101" pitchFamily="49" charset="-122"/>
              </a:rPr>
              <a:t>采集分系统</a:t>
            </a:r>
            <a:endParaRPr lang="zh-CN" altLang="en-US" sz="500" dirty="0">
              <a:latin typeface="黑体" panose="02010609060101010101" pitchFamily="49" charset="-122"/>
              <a:ea typeface="黑体" panose="02010609060101010101" pitchFamily="49" charset="-122"/>
            </a:endParaRPr>
          </a:p>
        </p:txBody>
      </p:sp>
      <p:sp>
        <p:nvSpPr>
          <p:cNvPr id="10" name="矩形 9"/>
          <p:cNvSpPr/>
          <p:nvPr/>
        </p:nvSpPr>
        <p:spPr>
          <a:xfrm>
            <a:off x="2843808" y="2190656"/>
            <a:ext cx="504056" cy="1440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00" dirty="0">
                <a:latin typeface="黑体" panose="02010609060101010101" pitchFamily="49" charset="-122"/>
                <a:ea typeface="黑体" panose="02010609060101010101" pitchFamily="49" charset="-122"/>
              </a:rPr>
              <a:t>载荷</a:t>
            </a:r>
            <a:r>
              <a:rPr lang="zh-CN" altLang="en-US" sz="500" dirty="0" smtClean="0">
                <a:latin typeface="黑体" panose="02010609060101010101" pitchFamily="49" charset="-122"/>
                <a:ea typeface="黑体" panose="02010609060101010101" pitchFamily="49" charset="-122"/>
              </a:rPr>
              <a:t>分系统</a:t>
            </a:r>
            <a:endParaRPr lang="zh-CN" altLang="en-US" sz="500" dirty="0">
              <a:latin typeface="黑体" panose="02010609060101010101" pitchFamily="49" charset="-122"/>
              <a:ea typeface="黑体" panose="02010609060101010101" pitchFamily="49" charset="-122"/>
            </a:endParaRPr>
          </a:p>
        </p:txBody>
      </p:sp>
      <p:sp>
        <p:nvSpPr>
          <p:cNvPr id="11" name="矩形 10"/>
          <p:cNvSpPr/>
          <p:nvPr/>
        </p:nvSpPr>
        <p:spPr>
          <a:xfrm>
            <a:off x="3707904" y="2924944"/>
            <a:ext cx="504056" cy="1440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00" dirty="0" smtClean="0">
                <a:latin typeface="黑体" panose="02010609060101010101" pitchFamily="49" charset="-122"/>
                <a:ea typeface="黑体" panose="02010609060101010101" pitchFamily="49" charset="-122"/>
              </a:rPr>
              <a:t>交互分系统</a:t>
            </a:r>
            <a:endParaRPr lang="zh-CN" altLang="en-US" sz="500" dirty="0">
              <a:latin typeface="黑体" panose="02010609060101010101" pitchFamily="49" charset="-122"/>
              <a:ea typeface="黑体" panose="02010609060101010101" pitchFamily="49" charset="-122"/>
            </a:endParaRPr>
          </a:p>
        </p:txBody>
      </p:sp>
      <p:sp>
        <p:nvSpPr>
          <p:cNvPr id="14" name="矩形 13"/>
          <p:cNvSpPr/>
          <p:nvPr/>
        </p:nvSpPr>
        <p:spPr>
          <a:xfrm>
            <a:off x="3635896" y="4010050"/>
            <a:ext cx="592440" cy="1440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00" dirty="0" smtClean="0">
                <a:latin typeface="黑体" panose="02010609060101010101" pitchFamily="49" charset="-122"/>
                <a:ea typeface="黑体" panose="02010609060101010101" pitchFamily="49" charset="-122"/>
              </a:rPr>
              <a:t>网络管理分系统</a:t>
            </a:r>
            <a:endParaRPr lang="zh-CN" altLang="en-US" sz="500" dirty="0">
              <a:latin typeface="黑体" panose="02010609060101010101" pitchFamily="49" charset="-122"/>
              <a:ea typeface="黑体" panose="02010609060101010101" pitchFamily="49" charset="-122"/>
            </a:endParaRPr>
          </a:p>
        </p:txBody>
      </p:sp>
      <p:sp>
        <p:nvSpPr>
          <p:cNvPr id="15" name="矩形 14"/>
          <p:cNvSpPr/>
          <p:nvPr/>
        </p:nvSpPr>
        <p:spPr>
          <a:xfrm>
            <a:off x="2987824" y="4869160"/>
            <a:ext cx="504056" cy="1440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00" dirty="0" smtClean="0">
                <a:latin typeface="黑体" panose="02010609060101010101" pitchFamily="49" charset="-122"/>
                <a:ea typeface="黑体" panose="02010609060101010101" pitchFamily="49" charset="-122"/>
              </a:rPr>
              <a:t>语言传输分系统</a:t>
            </a:r>
            <a:endParaRPr lang="zh-CN" altLang="en-US" sz="500" dirty="0">
              <a:latin typeface="黑体" panose="02010609060101010101" pitchFamily="49" charset="-122"/>
              <a:ea typeface="黑体" panose="02010609060101010101" pitchFamily="49" charset="-122"/>
            </a:endParaRPr>
          </a:p>
        </p:txBody>
      </p:sp>
      <p:sp>
        <p:nvSpPr>
          <p:cNvPr id="16" name="矩形 15"/>
          <p:cNvSpPr/>
          <p:nvPr/>
        </p:nvSpPr>
        <p:spPr>
          <a:xfrm>
            <a:off x="1871700" y="5012808"/>
            <a:ext cx="504056" cy="1440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00" dirty="0" smtClean="0">
                <a:latin typeface="黑体" panose="02010609060101010101" pitchFamily="49" charset="-122"/>
                <a:ea typeface="黑体" panose="02010609060101010101" pitchFamily="49" charset="-122"/>
              </a:rPr>
              <a:t>视频监控分系统</a:t>
            </a:r>
            <a:endParaRPr lang="zh-CN" altLang="en-US" sz="500" dirty="0">
              <a:latin typeface="黑体" panose="02010609060101010101" pitchFamily="49" charset="-122"/>
              <a:ea typeface="黑体" panose="02010609060101010101" pitchFamily="49" charset="-122"/>
            </a:endParaRPr>
          </a:p>
        </p:txBody>
      </p:sp>
      <p:sp>
        <p:nvSpPr>
          <p:cNvPr id="17" name="矩形 16"/>
          <p:cNvSpPr/>
          <p:nvPr/>
        </p:nvSpPr>
        <p:spPr>
          <a:xfrm>
            <a:off x="971600" y="4437112"/>
            <a:ext cx="504056" cy="1440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00" dirty="0" smtClean="0">
                <a:latin typeface="黑体" panose="02010609060101010101" pitchFamily="49" charset="-122"/>
                <a:ea typeface="黑体" panose="02010609060101010101" pitchFamily="49" charset="-122"/>
              </a:rPr>
              <a:t>语音采集</a:t>
            </a:r>
            <a:r>
              <a:rPr lang="en-US" altLang="zh-CN" sz="500" dirty="0" smtClean="0">
                <a:latin typeface="黑体" panose="02010609060101010101" pitchFamily="49" charset="-122"/>
                <a:ea typeface="黑体" panose="02010609060101010101" pitchFamily="49" charset="-122"/>
              </a:rPr>
              <a:t>/</a:t>
            </a:r>
            <a:r>
              <a:rPr lang="zh-CN" altLang="en-US" sz="500" dirty="0" smtClean="0">
                <a:latin typeface="黑体" panose="02010609060101010101" pitchFamily="49" charset="-122"/>
                <a:ea typeface="黑体" panose="02010609060101010101" pitchFamily="49" charset="-122"/>
              </a:rPr>
              <a:t>存储分系统</a:t>
            </a:r>
            <a:endParaRPr lang="zh-CN" altLang="en-US" sz="500" dirty="0">
              <a:latin typeface="黑体" panose="02010609060101010101" pitchFamily="49" charset="-122"/>
              <a:ea typeface="黑体" panose="02010609060101010101" pitchFamily="49" charset="-122"/>
            </a:endParaRPr>
          </a:p>
        </p:txBody>
      </p:sp>
      <p:sp>
        <p:nvSpPr>
          <p:cNvPr id="18" name="矩形 17"/>
          <p:cNvSpPr/>
          <p:nvPr/>
        </p:nvSpPr>
        <p:spPr>
          <a:xfrm>
            <a:off x="755576" y="3212976"/>
            <a:ext cx="504056" cy="1440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00" dirty="0" smtClean="0">
                <a:latin typeface="黑体" panose="02010609060101010101" pitchFamily="49" charset="-122"/>
                <a:ea typeface="黑体" panose="02010609060101010101" pitchFamily="49" charset="-122"/>
              </a:rPr>
              <a:t>中央控制分系统</a:t>
            </a:r>
            <a:endParaRPr lang="zh-CN" altLang="en-US" sz="500" dirty="0">
              <a:latin typeface="黑体" panose="02010609060101010101" pitchFamily="49" charset="-122"/>
              <a:ea typeface="黑体" panose="02010609060101010101" pitchFamily="49" charset="-122"/>
            </a:endParaRPr>
          </a:p>
        </p:txBody>
      </p:sp>
      <p:sp>
        <p:nvSpPr>
          <p:cNvPr id="20" name="矩形 19"/>
          <p:cNvSpPr/>
          <p:nvPr/>
        </p:nvSpPr>
        <p:spPr>
          <a:xfrm>
            <a:off x="5490944" y="1880478"/>
            <a:ext cx="700833" cy="400110"/>
          </a:xfrm>
          <a:prstGeom prst="rect">
            <a:avLst/>
          </a:prstGeom>
        </p:spPr>
        <p:txBody>
          <a:bodyPr wrap="none">
            <a:spAutoFit/>
          </a:bodyPr>
          <a:lstStyle/>
          <a:p>
            <a:r>
              <a:rPr lang="zh-CN" altLang="en-US" dirty="0" smtClean="0">
                <a:solidFill>
                  <a:srgbClr val="0070C0"/>
                </a:solidFill>
                <a:latin typeface="黑体" panose="02010609060101010101" pitchFamily="49" charset="-122"/>
                <a:ea typeface="黑体" panose="02010609060101010101" pitchFamily="49" charset="-122"/>
              </a:rPr>
              <a:t>堆叠</a:t>
            </a:r>
            <a:endParaRPr lang="zh-CN" altLang="en-US" dirty="0"/>
          </a:p>
        </p:txBody>
      </p:sp>
      <p:sp>
        <p:nvSpPr>
          <p:cNvPr id="21" name="矩形 20"/>
          <p:cNvSpPr/>
          <p:nvPr/>
        </p:nvSpPr>
        <p:spPr>
          <a:xfrm>
            <a:off x="7167436" y="1858650"/>
            <a:ext cx="1217000" cy="400110"/>
          </a:xfrm>
          <a:prstGeom prst="rect">
            <a:avLst/>
          </a:prstGeom>
        </p:spPr>
        <p:txBody>
          <a:bodyPr wrap="none">
            <a:spAutoFit/>
          </a:bodyPr>
          <a:lstStyle/>
          <a:p>
            <a:r>
              <a:rPr lang="zh-CN" altLang="en-US" dirty="0" smtClean="0">
                <a:solidFill>
                  <a:srgbClr val="0070C0"/>
                </a:solidFill>
                <a:latin typeface="黑体" panose="02010609060101010101" pitchFamily="49" charset="-122"/>
                <a:ea typeface="黑体" panose="02010609060101010101" pitchFamily="49" charset="-122"/>
              </a:rPr>
              <a:t>系统最优</a:t>
            </a:r>
            <a:endParaRPr lang="zh-CN" altLang="en-US" dirty="0"/>
          </a:p>
        </p:txBody>
      </p:sp>
      <p:sp>
        <p:nvSpPr>
          <p:cNvPr id="5" name="下弧形箭头 4"/>
          <p:cNvSpPr/>
          <p:nvPr/>
        </p:nvSpPr>
        <p:spPr>
          <a:xfrm flipV="1">
            <a:off x="6192180" y="2174686"/>
            <a:ext cx="975256" cy="390217"/>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custDataLst>
      <p:tags r:id="rId1"/>
    </p:custDataLst>
    <p:extLst>
      <p:ext uri="{BB962C8B-B14F-4D97-AF65-F5344CB8AC3E}">
        <p14:creationId xmlns:p14="http://schemas.microsoft.com/office/powerpoint/2010/main" val="3167796031"/>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4" name="矩形 3"/>
          <p:cNvSpPr/>
          <p:nvPr/>
        </p:nvSpPr>
        <p:spPr>
          <a:xfrm>
            <a:off x="4541625" y="5286116"/>
            <a:ext cx="4572000" cy="646331"/>
          </a:xfrm>
          <a:prstGeom prst="rect">
            <a:avLst/>
          </a:prstGeom>
        </p:spPr>
        <p:txBody>
          <a:bodyPr>
            <a:spAutoFit/>
          </a:bodyPr>
          <a:lstStyle/>
          <a:p>
            <a:pPr algn="r"/>
            <a:r>
              <a:rPr lang="zh-CN" altLang="en-US" sz="1600" dirty="0" smtClean="0">
                <a:latin typeface="黑体" panose="02010609060101010101" pitchFamily="49" charset="-122"/>
                <a:ea typeface="黑体" panose="02010609060101010101" pitchFamily="49" charset="-122"/>
              </a:rPr>
              <a:t>摘自：</a:t>
            </a:r>
            <a:r>
              <a:rPr lang="en-US" altLang="zh-CN" sz="1600" dirty="0" smtClean="0">
                <a:latin typeface="黑体" panose="02010609060101010101" pitchFamily="49" charset="-122"/>
                <a:ea typeface="黑体" panose="02010609060101010101" pitchFamily="49" charset="-122"/>
              </a:rPr>
              <a:t>《</a:t>
            </a:r>
            <a:r>
              <a:rPr lang="zh-CN" altLang="en-US" sz="1600" dirty="0" smtClean="0">
                <a:latin typeface="黑体" panose="02010609060101010101" pitchFamily="49" charset="-122"/>
                <a:ea typeface="黑体" panose="02010609060101010101" pitchFamily="49" charset="-122"/>
              </a:rPr>
              <a:t>组织管理的技术</a:t>
            </a:r>
            <a:r>
              <a:rPr lang="en-US" altLang="zh-CN" sz="1600" dirty="0" smtClean="0">
                <a:latin typeface="黑体" panose="02010609060101010101" pitchFamily="49" charset="-122"/>
                <a:ea typeface="黑体" panose="02010609060101010101" pitchFamily="49" charset="-122"/>
              </a:rPr>
              <a:t>-</a:t>
            </a:r>
            <a:r>
              <a:rPr lang="zh-CN" altLang="en-US" sz="1600" dirty="0" smtClean="0">
                <a:latin typeface="黑体" panose="02010609060101010101" pitchFamily="49" charset="-122"/>
                <a:ea typeface="黑体" panose="02010609060101010101" pitchFamily="49" charset="-122"/>
              </a:rPr>
              <a:t>系统工程</a:t>
            </a:r>
            <a:r>
              <a:rPr lang="en-US" altLang="zh-CN" sz="1600" dirty="0" smtClean="0">
                <a:latin typeface="黑体" panose="02010609060101010101" pitchFamily="49" charset="-122"/>
                <a:ea typeface="黑体" panose="02010609060101010101" pitchFamily="49" charset="-122"/>
              </a:rPr>
              <a:t>》</a:t>
            </a:r>
          </a:p>
          <a:p>
            <a:pPr algn="r"/>
            <a:r>
              <a:rPr lang="zh-CN" altLang="en-US" sz="1600" dirty="0" smtClean="0">
                <a:latin typeface="黑体" panose="02010609060101010101" pitchFamily="49" charset="-122"/>
                <a:ea typeface="黑体" panose="02010609060101010101" pitchFamily="49" charset="-122"/>
              </a:rPr>
              <a:t>（钱学森，</a:t>
            </a:r>
            <a:r>
              <a:rPr lang="en-US" altLang="zh-CN" sz="1600" dirty="0" smtClean="0">
                <a:latin typeface="黑体" panose="02010609060101010101" pitchFamily="49" charset="-122"/>
                <a:ea typeface="黑体" panose="02010609060101010101" pitchFamily="49" charset="-122"/>
              </a:rPr>
              <a:t>1978</a:t>
            </a:r>
            <a:r>
              <a:rPr lang="zh-CN" altLang="en-US" dirty="0" smtClean="0">
                <a:latin typeface="黑体" panose="02010609060101010101" pitchFamily="49" charset="-122"/>
                <a:ea typeface="黑体" panose="02010609060101010101" pitchFamily="49" charset="-122"/>
              </a:rPr>
              <a:t>）</a:t>
            </a:r>
            <a:endParaRPr lang="zh-CN" altLang="en-US" dirty="0">
              <a:latin typeface="黑体" panose="02010609060101010101" pitchFamily="49" charset="-122"/>
              <a:ea typeface="黑体" panose="02010609060101010101" pitchFamily="49" charset="-122"/>
            </a:endParaRPr>
          </a:p>
        </p:txBody>
      </p:sp>
      <p:sp>
        <p:nvSpPr>
          <p:cNvPr id="5" name="圆角矩形 4"/>
          <p:cNvSpPr/>
          <p:nvPr/>
        </p:nvSpPr>
        <p:spPr>
          <a:xfrm>
            <a:off x="4774448" y="2065311"/>
            <a:ext cx="4107569" cy="720080"/>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781751" y="2225296"/>
            <a:ext cx="4055918" cy="400110"/>
          </a:xfrm>
          <a:prstGeom prst="rect">
            <a:avLst/>
          </a:prstGeom>
        </p:spPr>
        <p:txBody>
          <a:bodyPr wrap="none">
            <a:spAutoFit/>
          </a:bodyPr>
          <a:lstStyle/>
          <a:p>
            <a:pPr algn="r"/>
            <a:r>
              <a:rPr lang="zh-CN" altLang="en-US" dirty="0">
                <a:solidFill>
                  <a:srgbClr val="0070C0"/>
                </a:solidFill>
                <a:latin typeface="黑体" panose="02010609060101010101" pitchFamily="49" charset="-122"/>
                <a:ea typeface="黑体" panose="02010609060101010101" pitchFamily="49" charset="-122"/>
              </a:rPr>
              <a:t>系统工程就是处理系统的工程技术</a:t>
            </a:r>
            <a:endParaRPr lang="en-US" altLang="zh-CN" dirty="0">
              <a:solidFill>
                <a:srgbClr val="0070C0"/>
              </a:solidFill>
              <a:latin typeface="黑体" panose="02010609060101010101" pitchFamily="49" charset="-122"/>
              <a:ea typeface="黑体" panose="02010609060101010101" pitchFamily="49" charset="-122"/>
            </a:endParaRPr>
          </a:p>
        </p:txBody>
      </p:sp>
      <p:sp>
        <p:nvSpPr>
          <p:cNvPr id="11" name="矩形 10"/>
          <p:cNvSpPr/>
          <p:nvPr/>
        </p:nvSpPr>
        <p:spPr>
          <a:xfrm>
            <a:off x="4717021" y="3084107"/>
            <a:ext cx="4120648" cy="1938992"/>
          </a:xfrm>
          <a:prstGeom prst="rect">
            <a:avLst/>
          </a:prstGeom>
        </p:spPr>
        <p:txBody>
          <a:bodyPr wrap="square">
            <a:spAutoFit/>
          </a:bodyPr>
          <a:lstStyle/>
          <a:p>
            <a:pPr marL="342900" indent="-342900">
              <a:lnSpc>
                <a:spcPct val="150000"/>
              </a:lnSpc>
              <a:buFont typeface="Wingdings" panose="05000000000000000000" pitchFamily="2" charset="2"/>
              <a:buChar char="l"/>
            </a:pPr>
            <a:r>
              <a:rPr lang="zh-CN" altLang="en-US" dirty="0" smtClean="0">
                <a:solidFill>
                  <a:srgbClr val="0070C0"/>
                </a:solidFill>
                <a:latin typeface="黑体" panose="02010609060101010101" pitchFamily="49" charset="-122"/>
                <a:ea typeface="黑体" panose="02010609060101010101" pitchFamily="49" charset="-122"/>
              </a:rPr>
              <a:t>系统工程属于工程技术</a:t>
            </a:r>
            <a:endParaRPr lang="en-US" altLang="zh-CN" dirty="0" smtClean="0">
              <a:solidFill>
                <a:srgbClr val="0070C0"/>
              </a:solidFill>
              <a:latin typeface="黑体" panose="02010609060101010101" pitchFamily="49" charset="-122"/>
              <a:ea typeface="黑体" panose="02010609060101010101" pitchFamily="49" charset="-122"/>
            </a:endParaRPr>
          </a:p>
          <a:p>
            <a:pPr marL="342900" indent="-342900">
              <a:lnSpc>
                <a:spcPct val="150000"/>
              </a:lnSpc>
              <a:buFont typeface="Wingdings" panose="05000000000000000000" pitchFamily="2" charset="2"/>
              <a:buChar char="l"/>
            </a:pPr>
            <a:r>
              <a:rPr lang="zh-CN" altLang="en-US" dirty="0" smtClean="0">
                <a:solidFill>
                  <a:srgbClr val="0070C0"/>
                </a:solidFill>
                <a:latin typeface="黑体" panose="02010609060101010101" pitchFamily="49" charset="-122"/>
                <a:ea typeface="黑体" panose="02010609060101010101" pitchFamily="49" charset="-122"/>
              </a:rPr>
              <a:t>各</a:t>
            </a:r>
            <a:r>
              <a:rPr lang="zh-CN" altLang="en-US" dirty="0" smtClean="0">
                <a:solidFill>
                  <a:srgbClr val="0070C0"/>
                </a:solidFill>
                <a:latin typeface="黑体" panose="02010609060101010101" pitchFamily="49" charset="-122"/>
                <a:ea typeface="黑体" panose="02010609060101010101" pitchFamily="49" charset="-122"/>
              </a:rPr>
              <a:t>类系统组织管理技术的总称</a:t>
            </a:r>
            <a:endParaRPr lang="en-US" altLang="zh-CN" dirty="0" smtClean="0">
              <a:solidFill>
                <a:srgbClr val="0070C0"/>
              </a:solidFill>
              <a:latin typeface="黑体" panose="02010609060101010101" pitchFamily="49" charset="-122"/>
              <a:ea typeface="黑体" panose="02010609060101010101" pitchFamily="49" charset="-122"/>
            </a:endParaRPr>
          </a:p>
          <a:p>
            <a:pPr marL="342900" indent="-342900">
              <a:lnSpc>
                <a:spcPct val="150000"/>
              </a:lnSpc>
              <a:buFont typeface="Wingdings" panose="05000000000000000000" pitchFamily="2" charset="2"/>
              <a:buChar char="l"/>
            </a:pPr>
            <a:r>
              <a:rPr lang="zh-CN" altLang="en-US" dirty="0" smtClean="0">
                <a:solidFill>
                  <a:srgbClr val="0070C0"/>
                </a:solidFill>
                <a:latin typeface="黑体" panose="02010609060101010101" pitchFamily="49" charset="-122"/>
                <a:ea typeface="黑体" panose="02010609060101010101" pitchFamily="49" charset="-122"/>
              </a:rPr>
              <a:t>强调对各类系统问题的应用</a:t>
            </a:r>
            <a:endParaRPr lang="en-US" altLang="zh-CN" dirty="0" smtClean="0">
              <a:solidFill>
                <a:srgbClr val="0070C0"/>
              </a:solidFill>
              <a:latin typeface="黑体" panose="02010609060101010101" pitchFamily="49" charset="-122"/>
              <a:ea typeface="黑体" panose="02010609060101010101" pitchFamily="49" charset="-122"/>
            </a:endParaRPr>
          </a:p>
          <a:p>
            <a:pPr marL="342900" indent="-342900">
              <a:lnSpc>
                <a:spcPct val="150000"/>
              </a:lnSpc>
              <a:buFont typeface="Wingdings" panose="05000000000000000000" pitchFamily="2" charset="2"/>
              <a:buChar char="l"/>
            </a:pPr>
            <a:r>
              <a:rPr lang="zh-CN" altLang="en-US" dirty="0" smtClean="0">
                <a:solidFill>
                  <a:srgbClr val="0070C0"/>
                </a:solidFill>
                <a:latin typeface="黑体" panose="02010609060101010101" pitchFamily="49" charset="-122"/>
                <a:ea typeface="黑体" panose="02010609060101010101" pitchFamily="49" charset="-122"/>
              </a:rPr>
              <a:t>强调实践结果</a:t>
            </a:r>
            <a:endParaRPr lang="zh-CN" altLang="en-US" dirty="0">
              <a:solidFill>
                <a:srgbClr val="0070C0"/>
              </a:solidFill>
              <a:latin typeface="黑体" panose="02010609060101010101" pitchFamily="49" charset="-122"/>
              <a:ea typeface="黑体" panose="02010609060101010101" pitchFamily="49" charset="-122"/>
            </a:endParaRPr>
          </a:p>
        </p:txBody>
      </p:sp>
      <p:pic>
        <p:nvPicPr>
          <p:cNvPr id="1028" name="Picture 4" descr="https://imgnews.gmw.cn/attachement/jpg/site2/20190810/f44d305ea08b1eb830404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604" y="2065311"/>
            <a:ext cx="4425629" cy="290985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158041156"/>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pic>
        <p:nvPicPr>
          <p:cNvPr id="1026" name="Picture 2" descr="èªå¤©å·¥ç¨åä¸åæ»¡æå å¤å å¤åºå°±é¤çäººæ³¨ææ°è§å®"/>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7544" y="1228569"/>
            <a:ext cx="3592342" cy="230425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ä¸­å½ç©ºé´ç«å°å¨2022å¹´åå»ºæåä½¿ç¨ éåå½åä½ "/>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7544" y="3717032"/>
            <a:ext cx="3593830" cy="2312552"/>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4211960" y="1593373"/>
            <a:ext cx="4824536" cy="4247317"/>
          </a:xfrm>
          <a:prstGeom prst="rect">
            <a:avLst/>
          </a:prstGeom>
          <a:ln w="28575">
            <a:solidFill>
              <a:schemeClr val="accent1">
                <a:shade val="50000"/>
              </a:schemeClr>
            </a:solidFill>
            <a:prstDash val="dash"/>
          </a:ln>
        </p:spPr>
        <p:txBody>
          <a:bodyPr wrap="square">
            <a:spAutoFit/>
          </a:bodyPr>
          <a:lstStyle/>
          <a:p>
            <a:pPr marL="342900" indent="-342900">
              <a:lnSpc>
                <a:spcPct val="150000"/>
              </a:lnSpc>
              <a:buFont typeface="Wingdings" panose="05000000000000000000" pitchFamily="2" charset="2"/>
              <a:buChar char="u"/>
            </a:pPr>
            <a:r>
              <a:rPr lang="zh-CN" altLang="en-US" dirty="0" smtClean="0">
                <a:solidFill>
                  <a:srgbClr val="0070C0"/>
                </a:solidFill>
                <a:latin typeface="黑体" panose="02010609060101010101" pitchFamily="49" charset="-122"/>
                <a:ea typeface="黑体" panose="02010609060101010101" pitchFamily="49" charset="-122"/>
              </a:rPr>
              <a:t>专业</a:t>
            </a:r>
            <a:r>
              <a:rPr lang="zh-CN" altLang="en-US" dirty="0" smtClean="0">
                <a:solidFill>
                  <a:srgbClr val="FF0000"/>
                </a:solidFill>
                <a:latin typeface="黑体" panose="02010609060101010101" pitchFamily="49" charset="-122"/>
                <a:ea typeface="黑体" panose="02010609060101010101" pitchFamily="49" charset="-122"/>
              </a:rPr>
              <a:t>综合</a:t>
            </a:r>
            <a:r>
              <a:rPr lang="zh-CN" altLang="en-US" dirty="0" smtClean="0">
                <a:solidFill>
                  <a:srgbClr val="0070C0"/>
                </a:solidFill>
                <a:latin typeface="黑体" panose="02010609060101010101" pitchFamily="49" charset="-122"/>
                <a:ea typeface="黑体" panose="02010609060101010101" pitchFamily="49" charset="-122"/>
              </a:rPr>
              <a:t>性强</a:t>
            </a:r>
            <a:endParaRPr lang="en-US" altLang="zh-CN" dirty="0" smtClean="0">
              <a:solidFill>
                <a:srgbClr val="0070C0"/>
              </a:solidFill>
              <a:latin typeface="黑体" panose="02010609060101010101" pitchFamily="49" charset="-122"/>
              <a:ea typeface="黑体" panose="02010609060101010101" pitchFamily="49" charset="-122"/>
            </a:endParaRPr>
          </a:p>
          <a:p>
            <a:pPr>
              <a:lnSpc>
                <a:spcPct val="150000"/>
              </a:lnSpc>
            </a:pP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光、机、电、仿真、设计、可靠性</a:t>
            </a:r>
            <a:endParaRPr lang="en-US" altLang="zh-CN" dirty="0" smtClean="0">
              <a:solidFill>
                <a:srgbClr val="0070C0"/>
              </a:solidFill>
              <a:latin typeface="黑体" panose="02010609060101010101" pitchFamily="49" charset="-122"/>
              <a:ea typeface="黑体" panose="02010609060101010101" pitchFamily="49" charset="-122"/>
            </a:endParaRPr>
          </a:p>
          <a:p>
            <a:pPr marL="342900" indent="-342900">
              <a:lnSpc>
                <a:spcPct val="150000"/>
              </a:lnSpc>
              <a:buFont typeface="Wingdings" panose="05000000000000000000" pitchFamily="2" charset="2"/>
              <a:buChar char="u"/>
            </a:pPr>
            <a:r>
              <a:rPr lang="zh-CN" altLang="en-US" dirty="0" smtClean="0">
                <a:solidFill>
                  <a:srgbClr val="0070C0"/>
                </a:solidFill>
                <a:latin typeface="黑体" panose="02010609060101010101" pitchFamily="49" charset="-122"/>
                <a:ea typeface="黑体" panose="02010609060101010101" pitchFamily="49" charset="-122"/>
              </a:rPr>
              <a:t>强调</a:t>
            </a:r>
            <a:r>
              <a:rPr lang="zh-CN" altLang="en-US" dirty="0" smtClean="0">
                <a:solidFill>
                  <a:srgbClr val="FF0000"/>
                </a:solidFill>
                <a:latin typeface="黑体" panose="02010609060101010101" pitchFamily="49" charset="-122"/>
                <a:ea typeface="黑体" panose="02010609060101010101" pitchFamily="49" charset="-122"/>
              </a:rPr>
              <a:t>整体</a:t>
            </a:r>
            <a:r>
              <a:rPr lang="zh-CN" altLang="en-US" dirty="0" smtClean="0">
                <a:solidFill>
                  <a:srgbClr val="0070C0"/>
                </a:solidFill>
                <a:latin typeface="黑体" panose="02010609060101010101" pitchFamily="49" charset="-122"/>
                <a:ea typeface="黑体" panose="02010609060101010101" pitchFamily="49" charset="-122"/>
              </a:rPr>
              <a:t>优化</a:t>
            </a:r>
            <a:endParaRPr lang="en-US" altLang="zh-CN" dirty="0" smtClean="0">
              <a:solidFill>
                <a:srgbClr val="0070C0"/>
              </a:solidFill>
              <a:latin typeface="黑体" panose="02010609060101010101" pitchFamily="49" charset="-122"/>
              <a:ea typeface="黑体" panose="02010609060101010101" pitchFamily="49" charset="-122"/>
            </a:endParaRPr>
          </a:p>
          <a:p>
            <a:pPr>
              <a:lnSpc>
                <a:spcPct val="150000"/>
              </a:lnSpc>
            </a:pP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不准求单一目标</a:t>
            </a:r>
            <a:r>
              <a:rPr lang="en-US" altLang="zh-CN" dirty="0" smtClean="0">
                <a:solidFill>
                  <a:srgbClr val="0070C0"/>
                </a:solidFill>
                <a:latin typeface="黑体" panose="02010609060101010101" pitchFamily="49" charset="-122"/>
                <a:ea typeface="黑体" panose="02010609060101010101" pitchFamily="49" charset="-122"/>
              </a:rPr>
              <a:t>/</a:t>
            </a:r>
            <a:r>
              <a:rPr lang="zh-CN" altLang="en-US" dirty="0" smtClean="0">
                <a:solidFill>
                  <a:srgbClr val="0070C0"/>
                </a:solidFill>
                <a:latin typeface="黑体" panose="02010609060101010101" pitchFamily="49" charset="-122"/>
                <a:ea typeface="黑体" panose="02010609060101010101" pitchFamily="49" charset="-122"/>
              </a:rPr>
              <a:t>分系统优化</a:t>
            </a:r>
            <a:endParaRPr lang="en-US" altLang="zh-CN" dirty="0" smtClean="0">
              <a:solidFill>
                <a:srgbClr val="0070C0"/>
              </a:solidFill>
              <a:latin typeface="黑体" panose="02010609060101010101" pitchFamily="49" charset="-122"/>
              <a:ea typeface="黑体" panose="02010609060101010101" pitchFamily="49" charset="-122"/>
            </a:endParaRPr>
          </a:p>
          <a:p>
            <a:pPr marL="342900" indent="-342900">
              <a:lnSpc>
                <a:spcPct val="150000"/>
              </a:lnSpc>
              <a:buFont typeface="Wingdings" panose="05000000000000000000" pitchFamily="2" charset="2"/>
              <a:buChar char="u"/>
            </a:pPr>
            <a:r>
              <a:rPr lang="zh-CN" altLang="en-US" dirty="0" smtClean="0">
                <a:solidFill>
                  <a:srgbClr val="0070C0"/>
                </a:solidFill>
                <a:latin typeface="黑体" panose="02010609060101010101" pitchFamily="49" charset="-122"/>
                <a:ea typeface="黑体" panose="02010609060101010101" pitchFamily="49" charset="-122"/>
              </a:rPr>
              <a:t>以</a:t>
            </a:r>
            <a:r>
              <a:rPr lang="zh-CN" altLang="en-US" dirty="0" smtClean="0">
                <a:solidFill>
                  <a:srgbClr val="FF0000"/>
                </a:solidFill>
                <a:latin typeface="黑体" panose="02010609060101010101" pitchFamily="49" charset="-122"/>
                <a:ea typeface="黑体" panose="02010609060101010101" pitchFamily="49" charset="-122"/>
              </a:rPr>
              <a:t>分解</a:t>
            </a:r>
            <a:r>
              <a:rPr lang="en-US" altLang="zh-CN" dirty="0" smtClean="0">
                <a:solidFill>
                  <a:srgbClr val="0070C0"/>
                </a:solidFill>
                <a:latin typeface="黑体" panose="02010609060101010101" pitchFamily="49" charset="-122"/>
                <a:ea typeface="黑体" panose="02010609060101010101" pitchFamily="49" charset="-122"/>
              </a:rPr>
              <a:t>-</a:t>
            </a:r>
            <a:r>
              <a:rPr lang="zh-CN" altLang="en-US" dirty="0" smtClean="0">
                <a:solidFill>
                  <a:srgbClr val="FF0000"/>
                </a:solidFill>
                <a:latin typeface="黑体" panose="02010609060101010101" pitchFamily="49" charset="-122"/>
                <a:ea typeface="黑体" panose="02010609060101010101" pitchFamily="49" charset="-122"/>
              </a:rPr>
              <a:t>集成</a:t>
            </a:r>
            <a:r>
              <a:rPr lang="zh-CN" altLang="en-US" dirty="0" smtClean="0">
                <a:solidFill>
                  <a:srgbClr val="0070C0"/>
                </a:solidFill>
                <a:latin typeface="黑体" panose="02010609060101010101" pitchFamily="49" charset="-122"/>
                <a:ea typeface="黑体" panose="02010609060101010101" pitchFamily="49" charset="-122"/>
              </a:rPr>
              <a:t>思想为基础</a:t>
            </a:r>
            <a:endParaRPr lang="en-US" altLang="zh-CN" dirty="0" smtClean="0">
              <a:solidFill>
                <a:srgbClr val="0070C0"/>
              </a:solidFill>
              <a:latin typeface="黑体" panose="02010609060101010101" pitchFamily="49" charset="-122"/>
              <a:ea typeface="黑体" panose="02010609060101010101" pitchFamily="49" charset="-122"/>
            </a:endParaRPr>
          </a:p>
          <a:p>
            <a:pPr>
              <a:lnSpc>
                <a:spcPct val="150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从整体出发确定设计输入，再分解</a:t>
            </a:r>
            <a:endParaRPr lang="en-US" altLang="zh-CN" dirty="0" smtClean="0">
              <a:solidFill>
                <a:srgbClr val="0070C0"/>
              </a:solidFill>
              <a:latin typeface="黑体" panose="02010609060101010101" pitchFamily="49" charset="-122"/>
              <a:ea typeface="黑体" panose="02010609060101010101" pitchFamily="49" charset="-122"/>
            </a:endParaRPr>
          </a:p>
          <a:p>
            <a:pPr>
              <a:lnSpc>
                <a:spcPct val="150000"/>
              </a:lnSpc>
            </a:pPr>
            <a:r>
              <a:rPr lang="en-US" altLang="zh-CN" dirty="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  研究进行集成</a:t>
            </a:r>
            <a:endParaRPr lang="en-US" altLang="zh-CN" dirty="0" smtClean="0">
              <a:solidFill>
                <a:srgbClr val="0070C0"/>
              </a:solidFill>
              <a:latin typeface="黑体" panose="02010609060101010101" pitchFamily="49" charset="-122"/>
              <a:ea typeface="黑体" panose="02010609060101010101" pitchFamily="49" charset="-122"/>
            </a:endParaRPr>
          </a:p>
          <a:p>
            <a:pPr marL="342900" indent="-342900">
              <a:lnSpc>
                <a:spcPct val="150000"/>
              </a:lnSpc>
              <a:buFont typeface="Wingdings" panose="05000000000000000000" pitchFamily="2" charset="2"/>
              <a:buChar char="u"/>
            </a:pPr>
            <a:r>
              <a:rPr lang="zh-CN" altLang="en-US" dirty="0" smtClean="0">
                <a:solidFill>
                  <a:srgbClr val="0070C0"/>
                </a:solidFill>
                <a:latin typeface="黑体" panose="02010609060101010101" pitchFamily="49" charset="-122"/>
                <a:ea typeface="黑体" panose="02010609060101010101" pitchFamily="49" charset="-122"/>
              </a:rPr>
              <a:t>系统工程</a:t>
            </a:r>
            <a:r>
              <a:rPr lang="zh-CN" altLang="en-US" dirty="0" smtClean="0">
                <a:solidFill>
                  <a:srgbClr val="FF0000"/>
                </a:solidFill>
                <a:latin typeface="黑体" panose="02010609060101010101" pitchFamily="49" charset="-122"/>
                <a:ea typeface="黑体" panose="02010609060101010101" pitchFamily="49" charset="-122"/>
              </a:rPr>
              <a:t>技术</a:t>
            </a:r>
            <a:r>
              <a:rPr lang="en-US" altLang="zh-CN" dirty="0" smtClean="0">
                <a:solidFill>
                  <a:srgbClr val="0070C0"/>
                </a:solidFill>
                <a:latin typeface="黑体" panose="02010609060101010101" pitchFamily="49" charset="-122"/>
                <a:ea typeface="黑体" panose="02010609060101010101" pitchFamily="49" charset="-122"/>
              </a:rPr>
              <a:t>&amp;</a:t>
            </a:r>
            <a:r>
              <a:rPr lang="zh-CN" altLang="en-US" dirty="0" smtClean="0">
                <a:solidFill>
                  <a:srgbClr val="0070C0"/>
                </a:solidFill>
                <a:latin typeface="黑体" panose="02010609060101010101" pitchFamily="49" charset="-122"/>
                <a:ea typeface="黑体" panose="02010609060101010101" pitchFamily="49" charset="-122"/>
              </a:rPr>
              <a:t>系统</a:t>
            </a:r>
            <a:r>
              <a:rPr lang="zh-CN" altLang="en-US" dirty="0" smtClean="0">
                <a:solidFill>
                  <a:srgbClr val="FF0000"/>
                </a:solidFill>
                <a:latin typeface="黑体" panose="02010609060101010101" pitchFamily="49" charset="-122"/>
                <a:ea typeface="黑体" panose="02010609060101010101" pitchFamily="49" charset="-122"/>
              </a:rPr>
              <a:t>管理</a:t>
            </a:r>
            <a:r>
              <a:rPr lang="zh-CN" altLang="en-US" dirty="0" smtClean="0">
                <a:solidFill>
                  <a:srgbClr val="0070C0"/>
                </a:solidFill>
                <a:latin typeface="黑体" panose="02010609060101010101" pitchFamily="49" charset="-122"/>
                <a:ea typeface="黑体" panose="02010609060101010101" pitchFamily="49" charset="-122"/>
              </a:rPr>
              <a:t>过程</a:t>
            </a:r>
            <a:endParaRPr lang="en-US" altLang="zh-CN" dirty="0" smtClean="0">
              <a:solidFill>
                <a:srgbClr val="0070C0"/>
              </a:solidFill>
              <a:latin typeface="黑体" panose="02010609060101010101" pitchFamily="49" charset="-122"/>
              <a:ea typeface="黑体" panose="02010609060101010101" pitchFamily="49" charset="-122"/>
            </a:endParaRPr>
          </a:p>
          <a:p>
            <a:pPr>
              <a:lnSpc>
                <a:spcPct val="150000"/>
              </a:lnSpc>
            </a:pPr>
            <a:r>
              <a:rPr lang="en-US" altLang="zh-CN" dirty="0">
                <a:solidFill>
                  <a:srgbClr val="0070C0"/>
                </a:solidFill>
                <a:latin typeface="黑体" panose="02010609060101010101" pitchFamily="49" charset="-122"/>
                <a:ea typeface="黑体" panose="02010609060101010101" pitchFamily="49" charset="-122"/>
              </a:rPr>
              <a:t> </a:t>
            </a:r>
            <a:r>
              <a:rPr lang="en-US" altLang="zh-CN" dirty="0" smtClean="0">
                <a:solidFill>
                  <a:srgbClr val="0070C0"/>
                </a:solidFill>
                <a:latin typeface="黑体" panose="02010609060101010101" pitchFamily="49" charset="-122"/>
                <a:ea typeface="黑体" panose="02010609060101010101" pitchFamily="49" charset="-122"/>
              </a:rPr>
              <a:t>  </a:t>
            </a:r>
            <a:r>
              <a:rPr lang="zh-CN" altLang="en-US" dirty="0" smtClean="0">
                <a:solidFill>
                  <a:srgbClr val="0070C0"/>
                </a:solidFill>
                <a:latin typeface="黑体" panose="02010609060101010101" pitchFamily="49" charset="-122"/>
                <a:ea typeface="黑体" panose="02010609060101010101" pitchFamily="49" charset="-122"/>
              </a:rPr>
              <a:t>执行工程活动</a:t>
            </a:r>
            <a:r>
              <a:rPr lang="en-US" altLang="zh-CN" dirty="0" smtClean="0">
                <a:solidFill>
                  <a:srgbClr val="0070C0"/>
                </a:solidFill>
                <a:latin typeface="黑体" panose="02010609060101010101" pitchFamily="49" charset="-122"/>
                <a:ea typeface="黑体" panose="02010609060101010101" pitchFamily="49" charset="-122"/>
              </a:rPr>
              <a:t>+</a:t>
            </a:r>
            <a:r>
              <a:rPr lang="zh-CN" altLang="en-US" dirty="0" smtClean="0">
                <a:solidFill>
                  <a:srgbClr val="0070C0"/>
                </a:solidFill>
                <a:latin typeface="黑体" panose="02010609060101010101" pitchFamily="49" charset="-122"/>
                <a:ea typeface="黑体" panose="02010609060101010101" pitchFamily="49" charset="-122"/>
              </a:rPr>
              <a:t>过程状态管理</a:t>
            </a:r>
            <a:endParaRPr lang="zh-CN" altLang="en-US" dirty="0">
              <a:solidFill>
                <a:srgbClr val="0070C0"/>
              </a:solidFill>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2047117532"/>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s://5b0988e595225.cdn.sohucs.com/images/20180917/fa0d1bdb44d34c668733f64888e6d939.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552" y="880790"/>
            <a:ext cx="3839966" cy="2169825"/>
          </a:xfrm>
          <a:prstGeom prst="rect">
            <a:avLst/>
          </a:prstGeom>
          <a:noFill/>
          <a:extLst>
            <a:ext uri="{909E8E84-426E-40DD-AFC4-6F175D3DCCD1}">
              <a14:hiddenFill xmlns:a14="http://schemas.microsoft.com/office/drawing/2010/main">
                <a:solidFill>
                  <a:srgbClr val="FFFFFF"/>
                </a:solidFill>
              </a14:hiddenFill>
            </a:ext>
          </a:extLst>
        </p:spPr>
      </p:pic>
      <p:sp>
        <p:nvSpPr>
          <p:cNvPr id="6"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8" name="矩形 7"/>
          <p:cNvSpPr/>
          <p:nvPr/>
        </p:nvSpPr>
        <p:spPr>
          <a:xfrm>
            <a:off x="4644008" y="880790"/>
            <a:ext cx="3888432" cy="2169825"/>
          </a:xfrm>
          <a:prstGeom prst="rect">
            <a:avLst/>
          </a:prstGeom>
          <a:solidFill>
            <a:srgbClr val="FFC000">
              <a:alpha val="50000"/>
            </a:srgbClr>
          </a:solidFill>
          <a:ln w="28575">
            <a:solidFill>
              <a:srgbClr val="FF0000"/>
            </a:solidFill>
            <a:prstDash val="dash"/>
          </a:ln>
        </p:spPr>
        <p:txBody>
          <a:bodyPr wrap="square">
            <a:spAutoFit/>
          </a:bodyPr>
          <a:lstStyle/>
          <a:p>
            <a:pPr>
              <a:lnSpc>
                <a:spcPct val="150000"/>
              </a:lnSpc>
            </a:pPr>
            <a:r>
              <a:rPr lang="zh-CN" altLang="en-US" sz="1800" dirty="0" smtClean="0">
                <a:solidFill>
                  <a:srgbClr val="0070C0"/>
                </a:solidFill>
                <a:latin typeface="黑体" panose="02010609060101010101" pitchFamily="49" charset="-122"/>
                <a:ea typeface="黑体" panose="02010609060101010101" pitchFamily="49" charset="-122"/>
              </a:rPr>
              <a:t>航天器系统工程就是综合运用航天器工程技术和系统科学的理论与方法，通过系统规划、研究、设计、制造、试验和使用等过程，开发出满足使用要求、综合性能最优的航天器系统。</a:t>
            </a:r>
            <a:endParaRPr lang="zh-CN" altLang="en-US" sz="1800" dirty="0">
              <a:solidFill>
                <a:srgbClr val="0070C0"/>
              </a:solidFill>
              <a:latin typeface="黑体" panose="02010609060101010101" pitchFamily="49" charset="-122"/>
              <a:ea typeface="黑体" panose="02010609060101010101" pitchFamily="49" charset="-122"/>
            </a:endParaRPr>
          </a:p>
        </p:txBody>
      </p:sp>
      <p:sp>
        <p:nvSpPr>
          <p:cNvPr id="2" name="圆角矩形 1"/>
          <p:cNvSpPr/>
          <p:nvPr/>
        </p:nvSpPr>
        <p:spPr>
          <a:xfrm>
            <a:off x="1475656" y="3310717"/>
            <a:ext cx="2520592" cy="432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系统工程总体能力</a:t>
            </a:r>
            <a:endParaRPr lang="zh-CN" altLang="en-US" dirty="0"/>
          </a:p>
        </p:txBody>
      </p:sp>
      <p:sp>
        <p:nvSpPr>
          <p:cNvPr id="11" name="圆角矩形 10"/>
          <p:cNvSpPr/>
          <p:nvPr/>
        </p:nvSpPr>
        <p:spPr>
          <a:xfrm>
            <a:off x="5220384" y="3310717"/>
            <a:ext cx="2621605" cy="432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系统工程基础能力</a:t>
            </a:r>
            <a:endParaRPr lang="zh-CN" altLang="en-US" dirty="0"/>
          </a:p>
        </p:txBody>
      </p:sp>
      <p:sp>
        <p:nvSpPr>
          <p:cNvPr id="12" name="圆角矩形 11"/>
          <p:cNvSpPr/>
          <p:nvPr/>
        </p:nvSpPr>
        <p:spPr>
          <a:xfrm>
            <a:off x="1474103" y="3891602"/>
            <a:ext cx="1178765"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系统级创新能力</a:t>
            </a:r>
            <a:endParaRPr lang="zh-CN" altLang="en-US" sz="1400" dirty="0"/>
          </a:p>
        </p:txBody>
      </p:sp>
      <p:sp>
        <p:nvSpPr>
          <p:cNvPr id="4" name="矩形 3"/>
          <p:cNvSpPr/>
          <p:nvPr/>
        </p:nvSpPr>
        <p:spPr>
          <a:xfrm>
            <a:off x="1331953" y="3171522"/>
            <a:ext cx="2775332" cy="2880320"/>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4"/>
          <p:cNvSpPr/>
          <p:nvPr/>
        </p:nvSpPr>
        <p:spPr>
          <a:xfrm>
            <a:off x="2835914" y="3891602"/>
            <a:ext cx="1160334"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系统级设计能力</a:t>
            </a:r>
            <a:endParaRPr lang="zh-CN" altLang="en-US" sz="1400" dirty="0"/>
          </a:p>
        </p:txBody>
      </p:sp>
      <p:sp>
        <p:nvSpPr>
          <p:cNvPr id="16" name="圆角矩形 15"/>
          <p:cNvSpPr/>
          <p:nvPr/>
        </p:nvSpPr>
        <p:spPr>
          <a:xfrm>
            <a:off x="1482716" y="4583466"/>
            <a:ext cx="1170152"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系统级集成能力</a:t>
            </a:r>
            <a:endParaRPr lang="zh-CN" altLang="en-US" sz="1400" dirty="0"/>
          </a:p>
        </p:txBody>
      </p:sp>
      <p:sp>
        <p:nvSpPr>
          <p:cNvPr id="17" name="圆角矩形 16"/>
          <p:cNvSpPr/>
          <p:nvPr/>
        </p:nvSpPr>
        <p:spPr>
          <a:xfrm>
            <a:off x="2858499" y="4591826"/>
            <a:ext cx="1137749"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系统级验证能力</a:t>
            </a:r>
            <a:endParaRPr lang="zh-CN" altLang="en-US" sz="1400" dirty="0"/>
          </a:p>
        </p:txBody>
      </p:sp>
      <p:sp>
        <p:nvSpPr>
          <p:cNvPr id="18" name="圆角矩形 17"/>
          <p:cNvSpPr/>
          <p:nvPr/>
        </p:nvSpPr>
        <p:spPr>
          <a:xfrm>
            <a:off x="1474104" y="5331762"/>
            <a:ext cx="1178765" cy="6089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系统级在轨管理能力</a:t>
            </a:r>
            <a:endParaRPr lang="zh-CN" altLang="en-US" sz="1400" dirty="0"/>
          </a:p>
        </p:txBody>
      </p:sp>
      <p:sp>
        <p:nvSpPr>
          <p:cNvPr id="19" name="圆角矩形 18"/>
          <p:cNvSpPr/>
          <p:nvPr/>
        </p:nvSpPr>
        <p:spPr>
          <a:xfrm>
            <a:off x="2835914" y="5331762"/>
            <a:ext cx="1160335" cy="6089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系统级项目管理能力</a:t>
            </a:r>
            <a:endParaRPr lang="zh-CN" altLang="en-US" sz="1400" dirty="0"/>
          </a:p>
        </p:txBody>
      </p:sp>
      <p:sp>
        <p:nvSpPr>
          <p:cNvPr id="20" name="矩形 19"/>
          <p:cNvSpPr/>
          <p:nvPr/>
        </p:nvSpPr>
        <p:spPr>
          <a:xfrm>
            <a:off x="5076368" y="3171522"/>
            <a:ext cx="2880321" cy="2880320"/>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a:off x="5220385" y="3891602"/>
            <a:ext cx="1178765"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总体团队筹划能力</a:t>
            </a:r>
            <a:endParaRPr lang="zh-CN" altLang="en-US" sz="1400" dirty="0"/>
          </a:p>
        </p:txBody>
      </p:sp>
      <p:sp>
        <p:nvSpPr>
          <p:cNvPr id="22" name="圆角矩形 21"/>
          <p:cNvSpPr/>
          <p:nvPr/>
        </p:nvSpPr>
        <p:spPr>
          <a:xfrm>
            <a:off x="6688237" y="3891602"/>
            <a:ext cx="1153752"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总体技术能力</a:t>
            </a:r>
            <a:endParaRPr lang="zh-CN" altLang="en-US" sz="1400" dirty="0"/>
          </a:p>
        </p:txBody>
      </p:sp>
      <p:sp>
        <p:nvSpPr>
          <p:cNvPr id="23" name="圆角矩形 22"/>
          <p:cNvSpPr/>
          <p:nvPr/>
        </p:nvSpPr>
        <p:spPr>
          <a:xfrm>
            <a:off x="5218976" y="4630027"/>
            <a:ext cx="1178765"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工程流程方法规范能力</a:t>
            </a:r>
            <a:endParaRPr lang="zh-CN" altLang="en-US" sz="1400" dirty="0"/>
          </a:p>
        </p:txBody>
      </p:sp>
      <p:sp>
        <p:nvSpPr>
          <p:cNvPr id="24" name="圆角矩形 23"/>
          <p:cNvSpPr/>
          <p:nvPr/>
        </p:nvSpPr>
        <p:spPr>
          <a:xfrm>
            <a:off x="5218977" y="5384228"/>
            <a:ext cx="1178765"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系统级产品统筹能力</a:t>
            </a:r>
            <a:endParaRPr lang="zh-CN" altLang="en-US" sz="1400" dirty="0"/>
          </a:p>
        </p:txBody>
      </p:sp>
      <p:sp>
        <p:nvSpPr>
          <p:cNvPr id="25" name="圆角矩形 24"/>
          <p:cNvSpPr/>
          <p:nvPr/>
        </p:nvSpPr>
        <p:spPr>
          <a:xfrm>
            <a:off x="6687557" y="4630027"/>
            <a:ext cx="1178765"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工具、标准执行能力</a:t>
            </a:r>
            <a:endParaRPr lang="zh-CN" altLang="en-US" sz="1400" dirty="0"/>
          </a:p>
        </p:txBody>
      </p:sp>
      <p:sp>
        <p:nvSpPr>
          <p:cNvPr id="26" name="圆角矩形 25"/>
          <p:cNvSpPr/>
          <p:nvPr/>
        </p:nvSpPr>
        <p:spPr>
          <a:xfrm>
            <a:off x="6696692" y="5384228"/>
            <a:ext cx="1178765"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外协单位交流沟通能力</a:t>
            </a:r>
            <a:endParaRPr lang="zh-CN" altLang="en-US" sz="1400" dirty="0"/>
          </a:p>
        </p:txBody>
      </p:sp>
      <p:sp>
        <p:nvSpPr>
          <p:cNvPr id="5" name="矩形 4"/>
          <p:cNvSpPr/>
          <p:nvPr/>
        </p:nvSpPr>
        <p:spPr>
          <a:xfrm>
            <a:off x="837715" y="3697264"/>
            <a:ext cx="456172" cy="1938992"/>
          </a:xfrm>
          <a:prstGeom prst="rect">
            <a:avLst/>
          </a:prstGeom>
        </p:spPr>
        <p:txBody>
          <a:bodyPr wrap="square">
            <a:spAutoFit/>
          </a:bodyPr>
          <a:lstStyle/>
          <a:p>
            <a:r>
              <a:rPr lang="zh-CN" altLang="en-US" dirty="0">
                <a:solidFill>
                  <a:srgbClr val="FF0000"/>
                </a:solidFill>
                <a:latin typeface="黑体" panose="02010609060101010101" pitchFamily="49" charset="-122"/>
                <a:ea typeface="黑体" panose="02010609060101010101" pitchFamily="49" charset="-122"/>
              </a:rPr>
              <a:t>研究</a:t>
            </a:r>
            <a:endParaRPr lang="en-US" altLang="zh-CN" dirty="0" smtClean="0">
              <a:solidFill>
                <a:srgbClr val="FF0000"/>
              </a:solidFill>
              <a:latin typeface="黑体" panose="02010609060101010101" pitchFamily="49" charset="-122"/>
              <a:ea typeface="黑体" panose="02010609060101010101" pitchFamily="49" charset="-122"/>
            </a:endParaRPr>
          </a:p>
          <a:p>
            <a:r>
              <a:rPr lang="zh-CN" altLang="en-US" dirty="0" smtClean="0">
                <a:solidFill>
                  <a:srgbClr val="FF0000"/>
                </a:solidFill>
                <a:latin typeface="黑体" panose="02010609060101010101" pitchFamily="49" charset="-122"/>
                <a:ea typeface="黑体" panose="02010609060101010101" pitchFamily="49" charset="-122"/>
              </a:rPr>
              <a:t>能力要求</a:t>
            </a:r>
            <a:endParaRPr lang="zh-CN" altLang="en-US" dirty="0">
              <a:solidFill>
                <a:srgbClr val="FF0000"/>
              </a:solidFill>
            </a:endParaRPr>
          </a:p>
        </p:txBody>
      </p:sp>
      <p:sp>
        <p:nvSpPr>
          <p:cNvPr id="28" name="矩形 27"/>
          <p:cNvSpPr/>
          <p:nvPr/>
        </p:nvSpPr>
        <p:spPr>
          <a:xfrm>
            <a:off x="4590705" y="3742765"/>
            <a:ext cx="456172" cy="1938992"/>
          </a:xfrm>
          <a:prstGeom prst="rect">
            <a:avLst/>
          </a:prstGeom>
        </p:spPr>
        <p:txBody>
          <a:bodyPr wrap="square">
            <a:spAutoFit/>
          </a:bodyPr>
          <a:lstStyle/>
          <a:p>
            <a:r>
              <a:rPr lang="zh-CN" altLang="en-US" dirty="0" smtClean="0">
                <a:solidFill>
                  <a:srgbClr val="FF0000"/>
                </a:solidFill>
                <a:latin typeface="黑体" panose="02010609060101010101" pitchFamily="49" charset="-122"/>
                <a:ea typeface="黑体" panose="02010609060101010101" pitchFamily="49" charset="-122"/>
              </a:rPr>
              <a:t>应用能力要求</a:t>
            </a:r>
            <a:endParaRPr lang="zh-CN" altLang="en-US" dirty="0">
              <a:solidFill>
                <a:srgbClr val="FF0000"/>
              </a:solidFill>
            </a:endParaRPr>
          </a:p>
        </p:txBody>
      </p:sp>
      <p:sp>
        <p:nvSpPr>
          <p:cNvPr id="27" name="矩形 26"/>
          <p:cNvSpPr/>
          <p:nvPr/>
        </p:nvSpPr>
        <p:spPr>
          <a:xfrm>
            <a:off x="2881252" y="6095363"/>
            <a:ext cx="3351205" cy="400110"/>
          </a:xfrm>
          <a:prstGeom prst="rect">
            <a:avLst/>
          </a:prstGeom>
        </p:spPr>
        <p:txBody>
          <a:bodyPr wrap="square">
            <a:spAutoFit/>
          </a:bodyPr>
          <a:lstStyle/>
          <a:p>
            <a:r>
              <a:rPr lang="zh-CN" altLang="en-US" dirty="0" smtClean="0">
                <a:latin typeface="黑体" panose="02010609060101010101" pitchFamily="49" charset="-122"/>
                <a:ea typeface="黑体" panose="02010609060101010101" pitchFamily="49" charset="-122"/>
              </a:rPr>
              <a:t>航天系统工程岗位要求能力</a:t>
            </a:r>
            <a:endParaRPr lang="zh-CN" altLang="en-US" dirty="0"/>
          </a:p>
        </p:txBody>
      </p:sp>
    </p:spTree>
    <p:custDataLst>
      <p:tags r:id="rId1"/>
    </p:custDataLst>
    <p:extLst>
      <p:ext uri="{BB962C8B-B14F-4D97-AF65-F5344CB8AC3E}">
        <p14:creationId xmlns:p14="http://schemas.microsoft.com/office/powerpoint/2010/main" val="481623402"/>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a:spLocks/>
          </p:cNvSpPr>
          <p:nvPr/>
        </p:nvSpPr>
        <p:spPr bwMode="auto">
          <a:xfrm>
            <a:off x="5651500" y="18864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工程</a:t>
            </a:r>
            <a:r>
              <a:rPr lang="zh-CN" altLang="en-US" dirty="0" smtClean="0">
                <a:solidFill>
                  <a:schemeClr val="bg1"/>
                </a:solidFill>
                <a:latin typeface="黑体" panose="02010609060101010101" pitchFamily="49" charset="-122"/>
                <a:ea typeface="黑体" panose="02010609060101010101" pitchFamily="49" charset="-122"/>
              </a:rPr>
              <a:t>概论</a:t>
            </a:r>
            <a:r>
              <a:rPr lang="en-US" altLang="zh-CN" dirty="0" smtClean="0">
                <a:solidFill>
                  <a:schemeClr val="bg1"/>
                </a:solidFill>
                <a:latin typeface="黑体" panose="02010609060101010101" pitchFamily="49" charset="-122"/>
                <a:ea typeface="黑体" panose="02010609060101010101" pitchFamily="49" charset="-122"/>
              </a:rPr>
              <a:t>IV</a:t>
            </a:r>
            <a:endParaRPr lang="zh-CN" altLang="en-US" dirty="0">
              <a:solidFill>
                <a:schemeClr val="bg1"/>
              </a:solidFill>
              <a:latin typeface="黑体" panose="02010609060101010101" pitchFamily="49" charset="-122"/>
              <a:ea typeface="黑体" panose="02010609060101010101" pitchFamily="49" charset="-122"/>
            </a:endParaRPr>
          </a:p>
          <a:p>
            <a:pPr algn="ctr">
              <a:spcBef>
                <a:spcPct val="0"/>
              </a:spcBef>
              <a:buFontTx/>
              <a:buNone/>
            </a:pPr>
            <a:endParaRPr lang="zh-CN" altLang="en-US" dirty="0">
              <a:solidFill>
                <a:schemeClr val="bg1"/>
              </a:solidFill>
            </a:endParaRPr>
          </a:p>
        </p:txBody>
      </p:sp>
      <p:sp>
        <p:nvSpPr>
          <p:cNvPr id="4" name="六边形 3"/>
          <p:cNvSpPr/>
          <p:nvPr/>
        </p:nvSpPr>
        <p:spPr>
          <a:xfrm>
            <a:off x="1475656" y="1986707"/>
            <a:ext cx="6390605" cy="577056"/>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buFont typeface="Arial" panose="020B0604020202020204" pitchFamily="34" charset="0"/>
              <a:buNone/>
              <a:defRPr/>
            </a:pPr>
            <a:r>
              <a:rPr lang="zh-CN" altLang="en-US" sz="2400" b="1" noProof="1" smtClean="0">
                <a:solidFill>
                  <a:schemeClr val="bg1"/>
                </a:solidFill>
                <a:latin typeface="黑体" pitchFamily="49" charset="-122"/>
                <a:ea typeface="黑体" pitchFamily="49" charset="-122"/>
                <a:cs typeface="Times New Roman" panose="02020603050405020304" pitchFamily="18" charset="0"/>
              </a:rPr>
              <a:t>什么是航天器系统工程？</a:t>
            </a:r>
            <a:endParaRPr lang="zh-CN" sz="2400" b="1" noProof="1">
              <a:solidFill>
                <a:schemeClr val="bg1"/>
              </a:solidFill>
              <a:latin typeface="黑体" pitchFamily="49" charset="-122"/>
              <a:ea typeface="黑体" pitchFamily="49" charset="-122"/>
              <a:cs typeface="Times New Roman" panose="02020603050405020304" pitchFamily="18" charset="0"/>
            </a:endParaRPr>
          </a:p>
        </p:txBody>
      </p:sp>
      <p:sp>
        <p:nvSpPr>
          <p:cNvPr id="5" name="六边形 4"/>
          <p:cNvSpPr/>
          <p:nvPr/>
        </p:nvSpPr>
        <p:spPr>
          <a:xfrm>
            <a:off x="1547677" y="2026707"/>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smtClean="0">
                <a:solidFill>
                  <a:schemeClr val="accent1">
                    <a:lumMod val="75000"/>
                  </a:schemeClr>
                </a:solidFill>
                <a:latin typeface="黑体" pitchFamily="49" charset="-122"/>
                <a:ea typeface="黑体" pitchFamily="49" charset="-122"/>
                <a:cs typeface="Times New Roman" panose="02020603050405020304" pitchFamily="18" charset="0"/>
                <a:sym typeface="+mn-lt"/>
              </a:rPr>
              <a:t>一</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7" name="六边形 6"/>
          <p:cNvSpPr/>
          <p:nvPr/>
        </p:nvSpPr>
        <p:spPr>
          <a:xfrm>
            <a:off x="1475656" y="2780928"/>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buFont typeface="Arial" panose="020B0604020202020204" pitchFamily="34" charset="0"/>
              <a:buNone/>
              <a:defRPr/>
            </a:pPr>
            <a:r>
              <a:rPr lang="zh-CN" altLang="en-US" sz="2400" noProof="1" smtClean="0">
                <a:solidFill>
                  <a:srgbClr val="FFFF00"/>
                </a:solidFill>
                <a:latin typeface="黑体" pitchFamily="49" charset="-122"/>
                <a:ea typeface="黑体" pitchFamily="49" charset="-122"/>
                <a:cs typeface="Times New Roman" panose="02020603050405020304" pitchFamily="18" charset="0"/>
                <a:sym typeface="+mn-lt"/>
              </a:rPr>
              <a:t>什么是航天器系统工程的设计理念？</a:t>
            </a:r>
            <a:endParaRPr lang="zh-CN" altLang="en-US" sz="2400" b="1" noProof="1">
              <a:solidFill>
                <a:srgbClr val="FFFF00"/>
              </a:solidFill>
              <a:latin typeface="黑体" pitchFamily="49" charset="-122"/>
              <a:ea typeface="黑体" pitchFamily="49" charset="-122"/>
              <a:cs typeface="Times New Roman" panose="02020603050405020304" pitchFamily="18" charset="0"/>
              <a:sym typeface="+mn-lt"/>
            </a:endParaRPr>
          </a:p>
        </p:txBody>
      </p:sp>
      <p:sp>
        <p:nvSpPr>
          <p:cNvPr id="8" name="六边形 7"/>
          <p:cNvSpPr/>
          <p:nvPr/>
        </p:nvSpPr>
        <p:spPr>
          <a:xfrm>
            <a:off x="1547677" y="2820724"/>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二</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9" name="六边形 8"/>
          <p:cNvSpPr/>
          <p:nvPr/>
        </p:nvSpPr>
        <p:spPr>
          <a:xfrm>
            <a:off x="1475656" y="4365104"/>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00" eaLnBrk="0" hangingPunct="0">
              <a:defRPr/>
            </a:pPr>
            <a:r>
              <a:rPr lang="zh-CN" altLang="en-US" sz="2400" noProof="1" smtClean="0">
                <a:solidFill>
                  <a:schemeClr val="bg1"/>
                </a:solidFill>
                <a:latin typeface="黑体" pitchFamily="49" charset="-122"/>
                <a:ea typeface="黑体" pitchFamily="49" charset="-122"/>
                <a:cs typeface="Times New Roman" panose="02020603050405020304" pitchFamily="18" charset="0"/>
                <a:sym typeface="+mn-lt"/>
              </a:rPr>
              <a:t>什么</a:t>
            </a:r>
            <a:r>
              <a:rPr lang="zh-CN" altLang="en-US" sz="2400" noProof="1">
                <a:solidFill>
                  <a:schemeClr val="bg1"/>
                </a:solidFill>
                <a:latin typeface="黑体" pitchFamily="49" charset="-122"/>
                <a:ea typeface="黑体" pitchFamily="49" charset="-122"/>
                <a:cs typeface="Times New Roman" panose="02020603050405020304" pitchFamily="18" charset="0"/>
                <a:sym typeface="+mn-lt"/>
              </a:rPr>
              <a:t>是航天器电子系统</a:t>
            </a:r>
            <a:r>
              <a:rPr lang="zh-CN" altLang="en-US" sz="2400" noProof="1">
                <a:solidFill>
                  <a:schemeClr val="bg1"/>
                </a:solidFill>
                <a:latin typeface="黑体" pitchFamily="49" charset="-122"/>
                <a:ea typeface="黑体" pitchFamily="49" charset="-122"/>
                <a:cs typeface="Times New Roman" panose="02020603050405020304" pitchFamily="18" charset="0"/>
                <a:sym typeface="+mn-lt"/>
              </a:rPr>
              <a:t>构成</a:t>
            </a:r>
            <a:r>
              <a:rPr lang="zh-CN" altLang="en-US" sz="2400" noProof="1" smtClean="0">
                <a:solidFill>
                  <a:schemeClr val="bg1"/>
                </a:solidFill>
                <a:latin typeface="黑体" pitchFamily="49" charset="-122"/>
                <a:ea typeface="黑体" pitchFamily="49" charset="-122"/>
                <a:cs typeface="Times New Roman" panose="02020603050405020304" pitchFamily="18" charset="0"/>
                <a:sym typeface="+mn-lt"/>
              </a:rPr>
              <a:t>？</a:t>
            </a:r>
            <a:endParaRPr lang="zh-CN" altLang="en-US" sz="2400" noProof="1">
              <a:solidFill>
                <a:schemeClr val="bg1"/>
              </a:solidFill>
              <a:latin typeface="黑体" pitchFamily="49" charset="-122"/>
              <a:ea typeface="黑体" pitchFamily="49" charset="-122"/>
              <a:cs typeface="Times New Roman" panose="02020603050405020304" pitchFamily="18" charset="0"/>
              <a:sym typeface="+mn-lt"/>
            </a:endParaRPr>
          </a:p>
        </p:txBody>
      </p:sp>
      <p:sp>
        <p:nvSpPr>
          <p:cNvPr id="10" name="六边形 9"/>
          <p:cNvSpPr/>
          <p:nvPr/>
        </p:nvSpPr>
        <p:spPr>
          <a:xfrm>
            <a:off x="1547810" y="4407781"/>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四</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1" name="六边形 10"/>
          <p:cNvSpPr/>
          <p:nvPr/>
        </p:nvSpPr>
        <p:spPr>
          <a:xfrm>
            <a:off x="1475656" y="3573016"/>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en-US" sz="2400" noProof="1">
                <a:solidFill>
                  <a:schemeClr val="bg1"/>
                </a:solidFill>
                <a:latin typeface="黑体" pitchFamily="49" charset="-122"/>
                <a:ea typeface="黑体" pitchFamily="49" charset="-122"/>
                <a:cs typeface="Times New Roman" panose="02020603050405020304" pitchFamily="18" charset="0"/>
                <a:sym typeface="+mn-lt"/>
              </a:rPr>
              <a:t>什么是航天器电子系统设计理念？</a:t>
            </a:r>
            <a:endParaRPr lang="zh-CN" altLang="en-US" sz="2400" b="1" noProof="1">
              <a:solidFill>
                <a:srgbClr val="FFFF00"/>
              </a:solidFill>
              <a:latin typeface="黑体" pitchFamily="49" charset="-122"/>
              <a:ea typeface="黑体" pitchFamily="49" charset="-122"/>
              <a:cs typeface="Times New Roman" panose="02020603050405020304" pitchFamily="18" charset="0"/>
              <a:sym typeface="+mn-lt"/>
            </a:endParaRPr>
          </a:p>
        </p:txBody>
      </p:sp>
      <p:sp>
        <p:nvSpPr>
          <p:cNvPr id="12" name="六边形 11"/>
          <p:cNvSpPr/>
          <p:nvPr/>
        </p:nvSpPr>
        <p:spPr>
          <a:xfrm>
            <a:off x="1524137" y="3618055"/>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smtClean="0">
                <a:solidFill>
                  <a:schemeClr val="accent1">
                    <a:lumMod val="75000"/>
                  </a:schemeClr>
                </a:solidFill>
                <a:latin typeface="黑体" pitchFamily="49" charset="-122"/>
                <a:ea typeface="黑体" pitchFamily="49" charset="-122"/>
                <a:cs typeface="Times New Roman" panose="02020603050405020304" pitchFamily="18" charset="0"/>
                <a:sym typeface="+mn-lt"/>
              </a:rPr>
              <a:t>三</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Tree>
    <p:custDataLst>
      <p:tags r:id="rId1"/>
    </p:custDataLst>
    <p:extLst>
      <p:ext uri="{BB962C8B-B14F-4D97-AF65-F5344CB8AC3E}">
        <p14:creationId xmlns:p14="http://schemas.microsoft.com/office/powerpoint/2010/main" val="294271855"/>
      </p:ext>
    </p:extLst>
  </p:cSld>
  <p:clrMapOvr>
    <a:masterClrMapping/>
  </p:clrMapOvr>
  <mc:AlternateContent xmlns:mc="http://schemas.openxmlformats.org/markup-compatibility/2006" xmlns:p14="http://schemas.microsoft.com/office/powerpoint/2010/main">
    <mc:Choice Requires="p14">
      <p:transition spd="slow" p14:dur="2000" advTm="3476"/>
    </mc:Choice>
    <mc:Fallback xmlns="">
      <p:transition spd="slow" advTm="3476"/>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1|0.9|0.7"/>
</p:tagLst>
</file>

<file path=ppt/tags/tag10.xml><?xml version="1.0" encoding="utf-8"?>
<p:tagLst xmlns:a="http://schemas.openxmlformats.org/drawingml/2006/main" xmlns:r="http://schemas.openxmlformats.org/officeDocument/2006/relationships" xmlns:p="http://schemas.openxmlformats.org/presentationml/2006/main">
  <p:tag name="TIMING" val="|1.1|0.9|0.7"/>
</p:tagLst>
</file>

<file path=ppt/tags/tag11.xml><?xml version="1.0" encoding="utf-8"?>
<p:tagLst xmlns:a="http://schemas.openxmlformats.org/drawingml/2006/main" xmlns:r="http://schemas.openxmlformats.org/officeDocument/2006/relationships" xmlns:p="http://schemas.openxmlformats.org/presentationml/2006/main">
  <p:tag name="TIMING" val="|1.1|0.9|0.7"/>
</p:tagLst>
</file>

<file path=ppt/tags/tag12.xml><?xml version="1.0" encoding="utf-8"?>
<p:tagLst xmlns:a="http://schemas.openxmlformats.org/drawingml/2006/main" xmlns:r="http://schemas.openxmlformats.org/officeDocument/2006/relationships" xmlns:p="http://schemas.openxmlformats.org/presentationml/2006/main">
  <p:tag name="TIMING" val="|1.1|0.9|0.7"/>
</p:tagLst>
</file>

<file path=ppt/tags/tag13.xml><?xml version="1.0" encoding="utf-8"?>
<p:tagLst xmlns:a="http://schemas.openxmlformats.org/drawingml/2006/main" xmlns:r="http://schemas.openxmlformats.org/officeDocument/2006/relationships" xmlns:p="http://schemas.openxmlformats.org/presentationml/2006/main">
  <p:tag name="TIMING" val="|1.1|0.9|0.7"/>
</p:tagLst>
</file>

<file path=ppt/tags/tag14.xml><?xml version="1.0" encoding="utf-8"?>
<p:tagLst xmlns:a="http://schemas.openxmlformats.org/drawingml/2006/main" xmlns:r="http://schemas.openxmlformats.org/officeDocument/2006/relationships" xmlns:p="http://schemas.openxmlformats.org/presentationml/2006/main">
  <p:tag name="TIMING" val="|1.1|0.9|0.7"/>
</p:tagLst>
</file>

<file path=ppt/tags/tag15.xml><?xml version="1.0" encoding="utf-8"?>
<p:tagLst xmlns:a="http://schemas.openxmlformats.org/drawingml/2006/main" xmlns:r="http://schemas.openxmlformats.org/officeDocument/2006/relationships" xmlns:p="http://schemas.openxmlformats.org/presentationml/2006/main">
  <p:tag name="TIMING" val="|1.1|0.9|0.7"/>
</p:tagLst>
</file>

<file path=ppt/tags/tag16.xml><?xml version="1.0" encoding="utf-8"?>
<p:tagLst xmlns:a="http://schemas.openxmlformats.org/drawingml/2006/main" xmlns:r="http://schemas.openxmlformats.org/officeDocument/2006/relationships" xmlns:p="http://schemas.openxmlformats.org/presentationml/2006/main">
  <p:tag name="TIMING" val="|1.1|0.9|0.7"/>
</p:tagLst>
</file>

<file path=ppt/tags/tag17.xml><?xml version="1.0" encoding="utf-8"?>
<p:tagLst xmlns:a="http://schemas.openxmlformats.org/drawingml/2006/main" xmlns:r="http://schemas.openxmlformats.org/officeDocument/2006/relationships" xmlns:p="http://schemas.openxmlformats.org/presentationml/2006/main">
  <p:tag name="TIMING" val="|1.1|0.9|0.7"/>
</p:tagLst>
</file>

<file path=ppt/tags/tag18.xml><?xml version="1.0" encoding="utf-8"?>
<p:tagLst xmlns:a="http://schemas.openxmlformats.org/drawingml/2006/main" xmlns:r="http://schemas.openxmlformats.org/officeDocument/2006/relationships" xmlns:p="http://schemas.openxmlformats.org/presentationml/2006/main">
  <p:tag name="TIMING" val="|1.1|0.9|0.7"/>
</p:tagLst>
</file>

<file path=ppt/tags/tag19.xml><?xml version="1.0" encoding="utf-8"?>
<p:tagLst xmlns:a="http://schemas.openxmlformats.org/drawingml/2006/main" xmlns:r="http://schemas.openxmlformats.org/officeDocument/2006/relationships" xmlns:p="http://schemas.openxmlformats.org/presentationml/2006/main">
  <p:tag name="TIMING" val="|1.1|0.9|0.7"/>
</p:tagLst>
</file>

<file path=ppt/tags/tag2.xml><?xml version="1.0" encoding="utf-8"?>
<p:tagLst xmlns:a="http://schemas.openxmlformats.org/drawingml/2006/main" xmlns:r="http://schemas.openxmlformats.org/officeDocument/2006/relationships" xmlns:p="http://schemas.openxmlformats.org/presentationml/2006/main">
  <p:tag name="TIMING" val="|1.1|0.9|0.7"/>
</p:tagLst>
</file>

<file path=ppt/tags/tag20.xml><?xml version="1.0" encoding="utf-8"?>
<p:tagLst xmlns:a="http://schemas.openxmlformats.org/drawingml/2006/main" xmlns:r="http://schemas.openxmlformats.org/officeDocument/2006/relationships" xmlns:p="http://schemas.openxmlformats.org/presentationml/2006/main">
  <p:tag name="TIMING" val="|1.1|0.9|0.7"/>
</p:tagLst>
</file>

<file path=ppt/tags/tag21.xml><?xml version="1.0" encoding="utf-8"?>
<p:tagLst xmlns:a="http://schemas.openxmlformats.org/drawingml/2006/main" xmlns:r="http://schemas.openxmlformats.org/officeDocument/2006/relationships" xmlns:p="http://schemas.openxmlformats.org/presentationml/2006/main">
  <p:tag name="TIMING" val="|1.1|0.9|0.7"/>
</p:tagLst>
</file>

<file path=ppt/tags/tag22.xml><?xml version="1.0" encoding="utf-8"?>
<p:tagLst xmlns:a="http://schemas.openxmlformats.org/drawingml/2006/main" xmlns:r="http://schemas.openxmlformats.org/officeDocument/2006/relationships" xmlns:p="http://schemas.openxmlformats.org/presentationml/2006/main">
  <p:tag name="TIMING" val="|1.1|0.9|0.7"/>
</p:tagLst>
</file>

<file path=ppt/tags/tag23.xml><?xml version="1.0" encoding="utf-8"?>
<p:tagLst xmlns:a="http://schemas.openxmlformats.org/drawingml/2006/main" xmlns:r="http://schemas.openxmlformats.org/officeDocument/2006/relationships" xmlns:p="http://schemas.openxmlformats.org/presentationml/2006/main">
  <p:tag name="TIMING" val="|1.1|0.9|0.7"/>
</p:tagLst>
</file>

<file path=ppt/tags/tag24.xml><?xml version="1.0" encoding="utf-8"?>
<p:tagLst xmlns:a="http://schemas.openxmlformats.org/drawingml/2006/main" xmlns:r="http://schemas.openxmlformats.org/officeDocument/2006/relationships" xmlns:p="http://schemas.openxmlformats.org/presentationml/2006/main">
  <p:tag name="TIMING" val="|1.1|0.9|0.7"/>
</p:tagLst>
</file>

<file path=ppt/tags/tag3.xml><?xml version="1.0" encoding="utf-8"?>
<p:tagLst xmlns:a="http://schemas.openxmlformats.org/drawingml/2006/main" xmlns:r="http://schemas.openxmlformats.org/officeDocument/2006/relationships" xmlns:p="http://schemas.openxmlformats.org/presentationml/2006/main">
  <p:tag name="TIMING" val="|1.1|0.9|0.7"/>
</p:tagLst>
</file>

<file path=ppt/tags/tag4.xml><?xml version="1.0" encoding="utf-8"?>
<p:tagLst xmlns:a="http://schemas.openxmlformats.org/drawingml/2006/main" xmlns:r="http://schemas.openxmlformats.org/officeDocument/2006/relationships" xmlns:p="http://schemas.openxmlformats.org/presentationml/2006/main">
  <p:tag name="TIMING" val="|1.1|0.9|0.7"/>
</p:tagLst>
</file>

<file path=ppt/tags/tag5.xml><?xml version="1.0" encoding="utf-8"?>
<p:tagLst xmlns:a="http://schemas.openxmlformats.org/drawingml/2006/main" xmlns:r="http://schemas.openxmlformats.org/officeDocument/2006/relationships" xmlns:p="http://schemas.openxmlformats.org/presentationml/2006/main">
  <p:tag name="TIMING" val="|1.1|0.9|0.7"/>
</p:tagLst>
</file>

<file path=ppt/tags/tag6.xml><?xml version="1.0" encoding="utf-8"?>
<p:tagLst xmlns:a="http://schemas.openxmlformats.org/drawingml/2006/main" xmlns:r="http://schemas.openxmlformats.org/officeDocument/2006/relationships" xmlns:p="http://schemas.openxmlformats.org/presentationml/2006/main">
  <p:tag name="TIMING" val="|1.1|0.9|0.7"/>
</p:tagLst>
</file>

<file path=ppt/tags/tag7.xml><?xml version="1.0" encoding="utf-8"?>
<p:tagLst xmlns:a="http://schemas.openxmlformats.org/drawingml/2006/main" xmlns:r="http://schemas.openxmlformats.org/officeDocument/2006/relationships" xmlns:p="http://schemas.openxmlformats.org/presentationml/2006/main">
  <p:tag name="TIMING" val="|1.1|0.9|0.7"/>
</p:tagLst>
</file>

<file path=ppt/tags/tag8.xml><?xml version="1.0" encoding="utf-8"?>
<p:tagLst xmlns:a="http://schemas.openxmlformats.org/drawingml/2006/main" xmlns:r="http://schemas.openxmlformats.org/officeDocument/2006/relationships" xmlns:p="http://schemas.openxmlformats.org/presentationml/2006/main">
  <p:tag name="TIMING" val="|1.1|0.9|0.7"/>
</p:tagLst>
</file>

<file path=ppt/tags/tag9.xml><?xml version="1.0" encoding="utf-8"?>
<p:tagLst xmlns:a="http://schemas.openxmlformats.org/drawingml/2006/main" xmlns:r="http://schemas.openxmlformats.org/officeDocument/2006/relationships" xmlns:p="http://schemas.openxmlformats.org/presentationml/2006/main">
  <p:tag name="TIMING" val="|1.1|0.9|0.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11279</TotalTime>
  <Words>1214</Words>
  <Application>Microsoft Office PowerPoint</Application>
  <PresentationFormat>全屏显示(4:3)</PresentationFormat>
  <Paragraphs>303</Paragraphs>
  <Slides>25</Slides>
  <Notes>24</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仿宋_GB2312</vt:lpstr>
      <vt:lpstr>黑体</vt:lpstr>
      <vt:lpstr>宋体</vt:lpstr>
      <vt:lpstr>Arial</vt:lpstr>
      <vt:lpstr>Calibri</vt:lpstr>
      <vt:lpstr>Times New Roman</vt:lpstr>
      <vt:lpstr>Wingdings</vt:lpstr>
      <vt:lpstr>Office 主题</vt:lpstr>
      <vt:lpstr>工程概论IV</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李卫帮</dc:creator>
  <cp:lastModifiedBy>sso8b</cp:lastModifiedBy>
  <cp:revision>1088</cp:revision>
  <dcterms:created xsi:type="dcterms:W3CDTF">2014-04-29T08:12:32Z</dcterms:created>
  <dcterms:modified xsi:type="dcterms:W3CDTF">2023-09-04T08:39:27Z</dcterms:modified>
</cp:coreProperties>
</file>